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  <p:sldMasterId id="2147483679" r:id="rId4"/>
  </p:sldMasterIdLst>
  <p:notesMasterIdLst>
    <p:notesMasterId r:id="rId48"/>
  </p:notesMasterIdLst>
  <p:handoutMasterIdLst>
    <p:handoutMasterId r:id="rId49"/>
  </p:handoutMasterIdLst>
  <p:sldIdLst>
    <p:sldId id="274" r:id="rId5"/>
    <p:sldId id="276" r:id="rId6"/>
    <p:sldId id="353" r:id="rId7"/>
    <p:sldId id="394" r:id="rId8"/>
    <p:sldId id="413" r:id="rId9"/>
    <p:sldId id="414" r:id="rId10"/>
    <p:sldId id="423" r:id="rId11"/>
    <p:sldId id="424" r:id="rId12"/>
    <p:sldId id="425" r:id="rId13"/>
    <p:sldId id="430" r:id="rId14"/>
    <p:sldId id="395" r:id="rId15"/>
    <p:sldId id="415" r:id="rId16"/>
    <p:sldId id="418" r:id="rId17"/>
    <p:sldId id="416" r:id="rId18"/>
    <p:sldId id="417" r:id="rId19"/>
    <p:sldId id="396" r:id="rId20"/>
    <p:sldId id="419" r:id="rId21"/>
    <p:sldId id="397" r:id="rId22"/>
    <p:sldId id="398" r:id="rId23"/>
    <p:sldId id="420" r:id="rId24"/>
    <p:sldId id="399" r:id="rId25"/>
    <p:sldId id="401" r:id="rId26"/>
    <p:sldId id="400" r:id="rId27"/>
    <p:sldId id="402" r:id="rId28"/>
    <p:sldId id="422" r:id="rId29"/>
    <p:sldId id="421" r:id="rId30"/>
    <p:sldId id="403" r:id="rId31"/>
    <p:sldId id="431" r:id="rId32"/>
    <p:sldId id="404" r:id="rId33"/>
    <p:sldId id="427" r:id="rId34"/>
    <p:sldId id="432" r:id="rId35"/>
    <p:sldId id="434" r:id="rId36"/>
    <p:sldId id="407" r:id="rId37"/>
    <p:sldId id="408" r:id="rId38"/>
    <p:sldId id="429" r:id="rId39"/>
    <p:sldId id="435" r:id="rId40"/>
    <p:sldId id="437" r:id="rId41"/>
    <p:sldId id="436" r:id="rId42"/>
    <p:sldId id="349" r:id="rId43"/>
    <p:sldId id="442" r:id="rId44"/>
    <p:sldId id="441" r:id="rId45"/>
    <p:sldId id="444" r:id="rId46"/>
    <p:sldId id="443" r:id="rId4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43" autoAdjust="0"/>
    <p:restoredTop sz="94533" autoAdjust="0"/>
  </p:normalViewPr>
  <p:slideViewPr>
    <p:cSldViewPr>
      <p:cViewPr varScale="1">
        <p:scale>
          <a:sx n="90" d="100"/>
          <a:sy n="90" d="100"/>
        </p:scale>
        <p:origin x="-235" y="-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11/30/2015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11/30/2015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18274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044337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91227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068600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275319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5139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mtClean="0">
              <a:solidFill>
                <a:prstClr val="black"/>
              </a:solidFill>
            </a:endParaRPr>
          </a:p>
          <a:p>
            <a:r>
              <a:rPr lang="en-US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5619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894284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477673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2197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65897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70128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92282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42497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919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29155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67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11/30/2015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1240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11/30/2015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882077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796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937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11/30/2015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95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11/30/2015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6648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6275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728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8003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11/30/2015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91745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11/30/2015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9027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hyperlink" Target="http://www.superhosting.bg/" TargetMode="External"/><Relationship Id="rId18" Type="http://schemas.openxmlformats.org/officeDocument/2006/relationships/hyperlink" Target="http://www.infragistics.com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35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31.png"/><Relationship Id="rId17" Type="http://schemas.openxmlformats.org/officeDocument/2006/relationships/hyperlink" Target="https://softuni.bg/courses/programming-basics/" TargetMode="External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3.png"/><Relationship Id="rId20" Type="http://schemas.openxmlformats.org/officeDocument/2006/relationships/hyperlink" Target="http://netpeak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indeavr.com/" TargetMode="External"/><Relationship Id="rId23" Type="http://schemas.openxmlformats.org/officeDocument/2006/relationships/image" Target="../media/image36.png"/><Relationship Id="rId10" Type="http://schemas.openxmlformats.org/officeDocument/2006/relationships/image" Target="../media/image30.png"/><Relationship Id="rId19" Type="http://schemas.openxmlformats.org/officeDocument/2006/relationships/image" Target="../media/image34.png"/><Relationship Id="rId4" Type="http://schemas.openxmlformats.org/officeDocument/2006/relationships/image" Target="../media/image27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32.png"/><Relationship Id="rId22" Type="http://schemas.openxmlformats.org/officeDocument/2006/relationships/hyperlink" Target="http://www.milestonesys.com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1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884612" y="457200"/>
            <a:ext cx="7681699" cy="1476352"/>
          </a:xfrm>
        </p:spPr>
        <p:txBody>
          <a:bodyPr/>
          <a:lstStyle/>
          <a:p>
            <a:r>
              <a:rPr lang="en-US" dirty="0" smtClean="0"/>
              <a:t>C# Advanced Topics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884612" y="1965299"/>
            <a:ext cx="7681699" cy="1311301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Methods, Arrays, Lists, Dictionaries, Strings, Classes and Objects</a:t>
            </a:r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0" name="Picture Placeholder 9"/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t="2654" b="2654"/>
          <a:stretch>
            <a:fillRect/>
          </a:stretch>
        </p:blipFill>
        <p:spPr>
          <a:xfrm>
            <a:off x="3885311" y="3505200"/>
            <a:ext cx="7681214" cy="2895600"/>
          </a:xfrm>
          <a:prstGeom prst="rect">
            <a:avLst/>
          </a:prstGeom>
        </p:spPr>
      </p:pic>
      <p:pic>
        <p:nvPicPr>
          <p:cNvPr id="14" name="Picture 2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/>
        </p:nvSpPr>
        <p:spPr bwMode="auto">
          <a:xfrm>
            <a:off x="825157" y="4458974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18" name="Text Placeholder 7"/>
          <p:cNvSpPr>
            <a:spLocks noGrp="1"/>
          </p:cNvSpPr>
          <p:nvPr/>
        </p:nvSpPr>
        <p:spPr bwMode="auto">
          <a:xfrm>
            <a:off x="825158" y="4928873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/>
        </p:nvSpPr>
        <p:spPr bwMode="auto">
          <a:xfrm>
            <a:off x="825157" y="5334000"/>
            <a:ext cx="3187613" cy="382788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Software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20" name="Text Placeholder 11"/>
          <p:cNvSpPr>
            <a:spLocks noGrp="1"/>
          </p:cNvSpPr>
          <p:nvPr/>
        </p:nvSpPr>
        <p:spPr bwMode="auto">
          <a:xfrm>
            <a:off x="825157" y="5674521"/>
            <a:ext cx="3187613" cy="351754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hlinkClick r:id="rId8"/>
              </a:rPr>
              <a:t>http://</a:t>
            </a:r>
            <a:r>
              <a:rPr lang="en-US" sz="1800" dirty="0" smtClean="0">
                <a:hlinkClick r:id="rId8"/>
              </a:rPr>
              <a:t>softuni.bg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087845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Using Built-in .NET Classes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812012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189" y="1301114"/>
            <a:ext cx="8748518" cy="34567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1612" y="1967286"/>
            <a:ext cx="7872413" cy="195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3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388822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224566"/>
            <a:ext cx="8938472" cy="719034"/>
          </a:xfrm>
        </p:spPr>
        <p:txBody>
          <a:bodyPr/>
          <a:lstStyle/>
          <a:p>
            <a:r>
              <a:rPr lang="en-US" dirty="0" smtClean="0"/>
              <a:t>Working with Arrays of Elements</a:t>
            </a:r>
            <a:endParaRPr lang="en-US" dirty="0"/>
          </a:p>
        </p:txBody>
      </p:sp>
      <p:pic>
        <p:nvPicPr>
          <p:cNvPr id="4" name="Picture 1" descr="C:\Trash\arra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359">
            <a:off x="2800795" y="1122754"/>
            <a:ext cx="7328675" cy="2553492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9440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smtClean="0"/>
              <a:t>are Arrays?</a:t>
            </a:r>
            <a:endParaRPr lang="bg-BG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In programming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array </a:t>
            </a:r>
            <a:r>
              <a:rPr lang="en-US" dirty="0"/>
              <a:t>is a sequence of elements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 elements are of the same type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order of the elements is fixed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Has fixed size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Array.Length</a:t>
            </a:r>
            <a:r>
              <a:rPr lang="en-US" dirty="0"/>
              <a:t>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4382965" y="4026876"/>
            <a:ext cx="3698997" cy="1667663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 Box 18"/>
          <p:cNvSpPr txBox="1">
            <a:spLocks noChangeArrowheads="1"/>
          </p:cNvSpPr>
          <p:nvPr/>
        </p:nvSpPr>
        <p:spPr bwMode="auto">
          <a:xfrm>
            <a:off x="4878215" y="4228101"/>
            <a:ext cx="2747867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bg-BG" sz="2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0  1  2  3  4</a:t>
            </a:r>
          </a:p>
        </p:txBody>
      </p:sp>
      <p:sp>
        <p:nvSpPr>
          <p:cNvPr id="15" name="AutoShape 23"/>
          <p:cNvSpPr>
            <a:spLocks noChangeArrowheads="1"/>
          </p:cNvSpPr>
          <p:nvPr/>
        </p:nvSpPr>
        <p:spPr bwMode="auto">
          <a:xfrm>
            <a:off x="812419" y="4500588"/>
            <a:ext cx="3232994" cy="648928"/>
          </a:xfrm>
          <a:prstGeom prst="wedgeRoundRectCallout">
            <a:avLst>
              <a:gd name="adj1" fmla="val 67473"/>
              <a:gd name="adj2" fmla="val 255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Array of 5 elements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8380412" y="4163326"/>
            <a:ext cx="2743200" cy="652770"/>
          </a:xfrm>
          <a:prstGeom prst="wedgeRoundRectCallout">
            <a:avLst>
              <a:gd name="adj1" fmla="val -74277"/>
              <a:gd name="adj2" fmla="val -34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Element index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7" name="AutoShape 24"/>
          <p:cNvSpPr>
            <a:spLocks noChangeArrowheads="1"/>
          </p:cNvSpPr>
          <p:nvPr/>
        </p:nvSpPr>
        <p:spPr bwMode="auto">
          <a:xfrm>
            <a:off x="7362516" y="5346611"/>
            <a:ext cx="2297391" cy="1098305"/>
          </a:xfrm>
          <a:prstGeom prst="wedgeRoundRectCallout">
            <a:avLst>
              <a:gd name="adj1" fmla="val -69609"/>
              <a:gd name="adj2" fmla="val -665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  <a:latin typeface="+mn-lt"/>
              </a:rPr>
              <a:t>Element</a:t>
            </a:r>
            <a:br>
              <a:rPr lang="en-US" sz="2800" dirty="0" smtClean="0">
                <a:solidFill>
                  <a:srgbClr val="FFFFFF"/>
                </a:solidFill>
                <a:latin typeface="+mn-lt"/>
              </a:rPr>
            </a:br>
            <a:r>
              <a:rPr lang="en-US" sz="2800" dirty="0" smtClean="0">
                <a:solidFill>
                  <a:srgbClr val="FFFFFF"/>
                </a:solidFill>
                <a:latin typeface="+mn-lt"/>
              </a:rPr>
              <a:t>of 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an array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graphicFrame>
        <p:nvGraphicFramePr>
          <p:cNvPr id="18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0619118"/>
              </p:ext>
            </p:extLst>
          </p:nvPr>
        </p:nvGraphicFramePr>
        <p:xfrm>
          <a:off x="4791294" y="4763087"/>
          <a:ext cx="2941320" cy="512477"/>
        </p:xfrm>
        <a:graphic>
          <a:graphicData uri="http://schemas.openxmlformats.org/drawingml/2006/table">
            <a:tbl>
              <a:tblPr/>
              <a:tblGrid>
                <a:gridCol w="588264"/>
                <a:gridCol w="588264"/>
                <a:gridCol w="588264"/>
                <a:gridCol w="588264"/>
                <a:gridCol w="588264"/>
              </a:tblGrid>
              <a:tr h="5124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58861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Allocating an array of 10 integers:</a:t>
            </a:r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 smtClean="0"/>
              <a:t>Assigning values to the array elements: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Accessing array elements by index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Arrays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953904"/>
            <a:ext cx="10515598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 smtClean="0"/>
              <a:t>int[] numbers = new int[10];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6612" y="3511731"/>
            <a:ext cx="10515598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 smtClean="0"/>
              <a:t>for (int i = 0; i &lt; numbers.Length; i++)</a:t>
            </a:r>
          </a:p>
          <a:p>
            <a:r>
              <a:rPr lang="en-US" dirty="0" smtClean="0"/>
              <a:t>    numbers[i] = i + 1;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36614" y="5410200"/>
            <a:ext cx="10515598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numbers[3] = 20;</a:t>
            </a:r>
          </a:p>
          <a:p>
            <a:r>
              <a:rPr lang="en-US" dirty="0"/>
              <a:t>numbers[5] = numbers[2] + </a:t>
            </a:r>
            <a:r>
              <a:rPr lang="en-US" dirty="0" smtClean="0"/>
              <a:t>numbers[7];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2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Printing an array: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Finding sum, minimum, maximum, first, last element:</a:t>
            </a:r>
            <a:endParaRPr lang="en-US" dirty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Arrays (2)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6612" y="2015027"/>
            <a:ext cx="10515598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 smtClean="0"/>
              <a:t>for (int i = 0; i &lt; numbers.Length; i++)</a:t>
            </a:r>
          </a:p>
          <a:p>
            <a:r>
              <a:rPr lang="en-US" dirty="0" smtClean="0"/>
              <a:t>    Console.WriteLine("numbers[{0}] = {1}", i, numbers[i]);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36612" y="4107431"/>
            <a:ext cx="10515598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 smtClean="0"/>
              <a:t>Console.WriteLine("Sum = " + numbers.Sum());</a:t>
            </a:r>
          </a:p>
          <a:p>
            <a:r>
              <a:rPr lang="en-US" dirty="0" smtClean="0"/>
              <a:t>Console.WriteLine("Min = " + numbers.Min());</a:t>
            </a:r>
          </a:p>
          <a:p>
            <a:r>
              <a:rPr lang="en-US" dirty="0" smtClean="0"/>
              <a:t>Console.WriteLine("Max = " + numbers.Max());</a:t>
            </a:r>
          </a:p>
          <a:p>
            <a:r>
              <a:rPr lang="en-US" dirty="0" smtClean="0"/>
              <a:t>Console.WriteLine("First = " + numbers.First());</a:t>
            </a:r>
          </a:p>
          <a:p>
            <a:r>
              <a:rPr lang="en-US" dirty="0" smtClean="0"/>
              <a:t>Console.WriteLine("Last = " + numbers.Last());</a:t>
            </a:r>
            <a:endParaRPr lang="en-US" dirty="0"/>
          </a:p>
        </p:txBody>
      </p:sp>
      <p:sp>
        <p:nvSpPr>
          <p:cNvPr id="8" name="AutoShape 24"/>
          <p:cNvSpPr>
            <a:spLocks noChangeArrowheads="1"/>
          </p:cNvSpPr>
          <p:nvPr/>
        </p:nvSpPr>
        <p:spPr bwMode="auto">
          <a:xfrm>
            <a:off x="9208321" y="3835706"/>
            <a:ext cx="2465401" cy="2107894"/>
          </a:xfrm>
          <a:prstGeom prst="wedgeRoundRectCallout">
            <a:avLst>
              <a:gd name="adj1" fmla="val -74591"/>
              <a:gd name="adj2" fmla="val -1971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Ensure you have</a:t>
            </a:r>
          </a:p>
          <a:p>
            <a:pPr algn="ctr" defTabSz="1218987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using System.Linq;</a:t>
            </a:r>
            <a:r>
              <a:rPr lang="en-US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use aggregate functions</a:t>
            </a:r>
            <a:endParaRPr lang="en-US" noProof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876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may define an array of any type, 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of Strings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2" y="2092239"/>
            <a:ext cx="10515598" cy="40037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 smtClean="0"/>
              <a:t>string[] names = { "Peter", "Maria", "Katya", "Todor" };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names.Reverse();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names[0] = names[0] + " (junior)";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foreach (var name in names)</a:t>
            </a: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    Console.WriteLine(name);</a:t>
            </a:r>
          </a:p>
          <a:p>
            <a:r>
              <a:rPr lang="en-US" dirty="0" smtClean="0"/>
              <a:t>}</a:t>
            </a:r>
          </a:p>
          <a:p>
            <a:endParaRPr lang="en-US" dirty="0"/>
          </a:p>
          <a:p>
            <a:r>
              <a:rPr lang="en-US" dirty="0" smtClean="0"/>
              <a:t>names[4] = "Nakov"; // This will cause an exception!</a:t>
            </a:r>
          </a:p>
        </p:txBody>
      </p:sp>
    </p:spTree>
    <p:extLst>
      <p:ext uri="{BB962C8B-B14F-4D97-AF65-F5344CB8AC3E}">
        <p14:creationId xmlns:p14="http://schemas.microsoft.com/office/powerpoint/2010/main" val="241193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39504"/>
            <a:ext cx="7656599" cy="5570355"/>
          </a:xfrm>
        </p:spPr>
        <p:txBody>
          <a:bodyPr/>
          <a:lstStyle/>
          <a:p>
            <a:r>
              <a:rPr lang="en-US" dirty="0" smtClean="0"/>
              <a:t>We want to build the matrix on the right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Two-dimensional Arrays (Matrices)</a:t>
            </a:r>
            <a:endParaRPr lang="en-US" dirty="0"/>
          </a:p>
        </p:txBody>
      </p:sp>
      <p:graphicFrame>
        <p:nvGraphicFramePr>
          <p:cNvPr id="7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834326"/>
              </p:ext>
            </p:extLst>
          </p:nvPr>
        </p:nvGraphicFramePr>
        <p:xfrm>
          <a:off x="8670775" y="2702243"/>
          <a:ext cx="2880000" cy="3240000"/>
        </p:xfrm>
        <a:graphic>
          <a:graphicData uri="http://schemas.openxmlformats.org/drawingml/2006/table">
            <a:tbl>
              <a:tblPr/>
              <a:tblGrid>
                <a:gridCol w="720000"/>
                <a:gridCol w="720000"/>
                <a:gridCol w="720000"/>
                <a:gridCol w="720000"/>
              </a:tblGrid>
              <a:tr h="5400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aa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ab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ac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ba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bb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bc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bd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ca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cb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cc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cd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da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db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dc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dd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ea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eb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ec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fa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fb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fc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fd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819840" y="2133600"/>
            <a:ext cx="256031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0   1   2   3</a:t>
            </a:r>
            <a:endParaRPr lang="en-US" sz="2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51812" y="2696568"/>
            <a:ext cx="430999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600" dirty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endParaRPr lang="en-US" sz="2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608012" y="1828800"/>
            <a:ext cx="7192837" cy="46500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 smtClean="0"/>
              <a:t>int width = 4, height = 6;</a:t>
            </a:r>
          </a:p>
          <a:p>
            <a:r>
              <a:rPr lang="en-US" dirty="0" smtClean="0"/>
              <a:t>string[,] matrix = </a:t>
            </a:r>
          </a:p>
          <a:p>
            <a:r>
              <a:rPr lang="en-US" dirty="0"/>
              <a:t> </a:t>
            </a:r>
            <a:r>
              <a:rPr lang="en-US" dirty="0" smtClean="0"/>
              <a:t> new string[height, width];</a:t>
            </a:r>
          </a:p>
          <a:p>
            <a:r>
              <a:rPr lang="en-US" dirty="0" smtClean="0"/>
              <a:t>for (int row = 0; row &lt; height; row++)</a:t>
            </a: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    for (int col = 0; col &lt; width; col++)</a:t>
            </a:r>
          </a:p>
          <a:p>
            <a:r>
              <a:rPr lang="en-US" dirty="0" smtClean="0"/>
              <a:t>    {</a:t>
            </a:r>
          </a:p>
          <a:p>
            <a:r>
              <a:rPr lang="en-US" dirty="0" smtClean="0"/>
              <a:t>        matrix[row, col] = "" + </a:t>
            </a:r>
          </a:p>
          <a:p>
            <a:r>
              <a:rPr lang="en-US" dirty="0"/>
              <a:t> </a:t>
            </a:r>
            <a:r>
              <a:rPr lang="en-US" dirty="0" smtClean="0"/>
              <a:t>         (char)('a' + row) +</a:t>
            </a:r>
          </a:p>
          <a:p>
            <a:r>
              <a:rPr lang="en-US" dirty="0"/>
              <a:t> </a:t>
            </a:r>
            <a:r>
              <a:rPr lang="en-US" dirty="0" smtClean="0"/>
              <a:t>         (char)('a' + col);</a:t>
            </a:r>
          </a:p>
          <a:p>
            <a:r>
              <a:rPr lang="en-US" dirty="0" smtClean="0"/>
              <a:t>    }</a:t>
            </a:r>
          </a:p>
          <a:p>
            <a:r>
              <a:rPr lang="en-US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3592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556561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Arrays and Matrices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453166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1" descr="C:\Trash\arra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359">
            <a:off x="1323743" y="1719535"/>
            <a:ext cx="4966759" cy="1950699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813" y="1371600"/>
            <a:ext cx="4495800" cy="2757617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10365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40671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Lists of Elements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331544"/>
            <a:ext cx="8938472" cy="688256"/>
          </a:xfrm>
        </p:spPr>
        <p:txBody>
          <a:bodyPr/>
          <a:lstStyle/>
          <a:p>
            <a:r>
              <a:rPr lang="en-US" dirty="0" smtClean="0"/>
              <a:t>Working with List&lt;T&gt;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327" y="1857375"/>
            <a:ext cx="5276242" cy="1952625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16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0924"/>
            <a:ext cx="11804822" cy="57308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In C# arrays have fixed length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Cannot add / remove / insert elements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Lists </a:t>
            </a:r>
            <a:r>
              <a:rPr lang="en-US" dirty="0" smtClean="0"/>
              <a:t>are like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resizable arrays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Allow add / remove / insert of elements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Lists in C# are defined through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</a:t>
            </a:r>
            <a:r>
              <a:rPr lang="en-US" dirty="0" smtClean="0"/>
              <a:t> class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Where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 smtClean="0"/>
              <a:t> is the type of the list, 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dirty="0" smtClean="0"/>
              <a:t> or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74810" y="5074695"/>
            <a:ext cx="10653602" cy="13261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 smtClean="0"/>
              <a:t>List&lt;int&gt; numbers = new List&lt;int&gt;();</a:t>
            </a:r>
          </a:p>
          <a:p>
            <a:r>
              <a:rPr lang="en-US" dirty="0" smtClean="0"/>
              <a:t>numbers.Add(5);</a:t>
            </a:r>
          </a:p>
          <a:p>
            <a:r>
              <a:rPr lang="en-US" dirty="0" smtClean="0"/>
              <a:t>Console.WriteLine(numbers[0]); // 5</a:t>
            </a:r>
          </a:p>
        </p:txBody>
      </p:sp>
    </p:spTree>
    <p:extLst>
      <p:ext uri="{BB962C8B-B14F-4D97-AF65-F5344CB8AC3E}">
        <p14:creationId xmlns:p14="http://schemas.microsoft.com/office/powerpoint/2010/main" val="248940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r>
              <a:rPr lang="en-US" dirty="0" smtClean="0"/>
              <a:t>A very brief introduction to:</a:t>
            </a:r>
          </a:p>
          <a:p>
            <a:pPr lvl="1"/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Using </a:t>
            </a:r>
            <a:r>
              <a:rPr lang="en-US" dirty="0"/>
              <a:t>Built-in .NET Classes</a:t>
            </a:r>
            <a:endParaRPr lang="en-US" dirty="0" smtClean="0"/>
          </a:p>
          <a:p>
            <a:pPr lvl="1"/>
            <a:r>
              <a:rPr lang="en-US" dirty="0" smtClean="0"/>
              <a:t>Arrays</a:t>
            </a:r>
          </a:p>
          <a:p>
            <a:pPr lvl="1"/>
            <a:r>
              <a:rPr lang="en-US" dirty="0" smtClean="0"/>
              <a:t>Lists</a:t>
            </a:r>
          </a:p>
          <a:p>
            <a:pPr lvl="1"/>
            <a:r>
              <a:rPr lang="en-US" dirty="0"/>
              <a:t>Dictionaries</a:t>
            </a:r>
          </a:p>
          <a:p>
            <a:pPr lvl="1"/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Defining Simple Classes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412" y="1752600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List&lt;T&gt; – Example 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546210" y="1491330"/>
            <a:ext cx="11110802" cy="46808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bg-BG" dirty="0" smtClean="0"/>
              <a:t>List&lt;string&gt; names =</a:t>
            </a:r>
          </a:p>
          <a:p>
            <a:r>
              <a:rPr lang="bg-BG" dirty="0" smtClean="0"/>
              <a:t>    new List&lt;string&gt;() { "Peter", "Maria", "Katya", "Todor" };</a:t>
            </a:r>
          </a:p>
          <a:p>
            <a:pPr>
              <a:spcBef>
                <a:spcPts val="1200"/>
              </a:spcBef>
            </a:pPr>
            <a:r>
              <a:rPr lang="bg-BG" dirty="0" smtClean="0"/>
              <a:t>names.Add("Nakov"); // Peter, Maria, Katya, Todor, Nakov</a:t>
            </a:r>
          </a:p>
          <a:p>
            <a:pPr>
              <a:spcBef>
                <a:spcPts val="1200"/>
              </a:spcBef>
            </a:pPr>
            <a:r>
              <a:rPr lang="bg-BG" dirty="0" smtClean="0"/>
              <a:t>names.RemoveAt(0); // Maria, Katya, Todor, Nakov</a:t>
            </a:r>
          </a:p>
          <a:p>
            <a:pPr>
              <a:spcBef>
                <a:spcPts val="1200"/>
              </a:spcBef>
            </a:pPr>
            <a:r>
              <a:rPr lang="bg-BG" dirty="0" smtClean="0"/>
              <a:t>names.Insert(3, "Sylvia"); // Maria, Katya, Todor, Sylvia, Nakov</a:t>
            </a:r>
          </a:p>
          <a:p>
            <a:pPr>
              <a:spcBef>
                <a:spcPts val="1200"/>
              </a:spcBef>
            </a:pPr>
            <a:r>
              <a:rPr lang="bg-BG" dirty="0" smtClean="0"/>
              <a:t>names[1] = "Michael"; // Maria, Michael, Todor, Sylvia, Nakov</a:t>
            </a:r>
          </a:p>
          <a:p>
            <a:pPr>
              <a:spcBef>
                <a:spcPts val="1200"/>
              </a:spcBef>
            </a:pPr>
            <a:r>
              <a:rPr lang="bg-BG" dirty="0" smtClean="0"/>
              <a:t>foreach (var name in names)</a:t>
            </a:r>
          </a:p>
          <a:p>
            <a:r>
              <a:rPr lang="bg-BG" dirty="0" smtClean="0"/>
              <a:t>{</a:t>
            </a:r>
          </a:p>
          <a:p>
            <a:r>
              <a:rPr lang="bg-BG" dirty="0" smtClean="0"/>
              <a:t>    Console.WriteLine(name);</a:t>
            </a:r>
          </a:p>
          <a:p>
            <a:r>
              <a:rPr lang="bg-BG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37322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820" y="2057400"/>
            <a:ext cx="2667000" cy="2673668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820" y="1371600"/>
            <a:ext cx="2362200" cy="2362200"/>
          </a:xfrm>
          <a:prstGeom prst="roundRect">
            <a:avLst>
              <a:gd name="adj" fmla="val 2033"/>
            </a:avLst>
          </a:prstGeom>
          <a:noFill/>
          <a:ln>
            <a:noFill/>
          </a:ln>
          <a:effectLst>
            <a:glow rad="101600">
              <a:schemeClr val="tx1">
                <a:lumMod val="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02020" y="2057400"/>
            <a:ext cx="2667000" cy="2673668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1141414" y="4572000"/>
            <a:ext cx="9905998" cy="774883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5400"/>
              </a:lnSpc>
            </a:pPr>
            <a:r>
              <a:rPr lang="en-US" dirty="0" smtClean="0"/>
              <a:t>List&lt;T&gt;</a:t>
            </a:r>
            <a:endParaRPr lang="en-US" dirty="0"/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141414" y="5486400"/>
            <a:ext cx="9905998" cy="719034"/>
          </a:xfrm>
          <a:prstGeom prst="rect">
            <a:avLst/>
          </a:prstGeom>
        </p:spPr>
        <p:txBody>
          <a:bodyPr vert="horz" wrap="square" lIns="36000" tIns="36000" rIns="36000" bIns="36000" rtlCol="0" anchor="t">
            <a:spAutoFit/>
          </a:bodyPr>
          <a:lstStyle>
            <a:lvl1pPr marL="0" indent="0" algn="ct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2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46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24400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Associative Arrays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556851"/>
            <a:ext cx="8938472" cy="719034"/>
          </a:xfrm>
        </p:spPr>
        <p:txBody>
          <a:bodyPr/>
          <a:lstStyle/>
          <a:p>
            <a:r>
              <a:rPr lang="en-US" dirty="0" smtClean="0"/>
              <a:t>Dictionary&lt;Key, Value&gt;</a:t>
            </a:r>
            <a:endParaRPr lang="en-US" dirty="0"/>
          </a:p>
        </p:txBody>
      </p:sp>
      <p:pic>
        <p:nvPicPr>
          <p:cNvPr id="2050" name="Picture 2" descr="http://upload.wikimedia.org/wikipedia/commons/thumb/0/05/Associative_array_as_linked_list.svg/688px-Associative_array_as_linked_li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770" y="1783616"/>
            <a:ext cx="8104642" cy="3074582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70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Associative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arrays </a:t>
            </a:r>
            <a:r>
              <a:rPr lang="en-US" dirty="0" smtClean="0"/>
              <a:t>are arrays indexed by keys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Not  by the numbers 0, 1, 2, …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Hold a set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pairs &lt;key, value&gt;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Associative </a:t>
            </a:r>
            <a:r>
              <a:rPr lang="en-US" dirty="0" smtClean="0"/>
              <a:t>Arrays (Maps</a:t>
            </a:r>
            <a:r>
              <a:rPr lang="en-US" smtClean="0"/>
              <a:t>, Dictionaries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8815" y="3143375"/>
            <a:ext cx="3369769" cy="6417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prstClr val="white"/>
                </a:solidFill>
              </a:rPr>
              <a:t>Traditional array</a:t>
            </a:r>
          </a:p>
        </p:txBody>
      </p:sp>
      <p:sp>
        <p:nvSpPr>
          <p:cNvPr id="7" name="Rectangle 6"/>
          <p:cNvSpPr/>
          <p:nvPr/>
        </p:nvSpPr>
        <p:spPr>
          <a:xfrm>
            <a:off x="6323013" y="3143375"/>
            <a:ext cx="3581400" cy="641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400" dirty="0" smtClean="0">
                <a:solidFill>
                  <a:prstClr val="white"/>
                </a:solidFill>
              </a:rPr>
              <a:t>Associative array</a:t>
            </a:r>
            <a:endParaRPr lang="en-US" sz="3400" dirty="0">
              <a:solidFill>
                <a:prstClr val="white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79412" y="3931801"/>
            <a:ext cx="5410200" cy="2530476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1754889" y="4603959"/>
            <a:ext cx="3536546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bg-BG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7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en-US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</a:t>
            </a:r>
            <a:r>
              <a:rPr lang="en-US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 </a:t>
            </a:r>
            <a:r>
              <a:rPr lang="en-US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graphicFrame>
        <p:nvGraphicFramePr>
          <p:cNvPr id="10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2113952"/>
              </p:ext>
            </p:extLst>
          </p:nvPr>
        </p:nvGraphicFramePr>
        <p:xfrm>
          <a:off x="1604300" y="5166240"/>
          <a:ext cx="3858870" cy="638447"/>
        </p:xfrm>
        <a:graphic>
          <a:graphicData uri="http://schemas.openxmlformats.org/drawingml/2006/table">
            <a:tbl>
              <a:tblPr/>
              <a:tblGrid>
                <a:gridCol w="771774"/>
                <a:gridCol w="771774"/>
                <a:gridCol w="771774"/>
                <a:gridCol w="771774"/>
                <a:gridCol w="771774"/>
              </a:tblGrid>
              <a:tr h="63844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8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408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33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Rounded Rectangle 10"/>
          <p:cNvSpPr/>
          <p:nvPr/>
        </p:nvSpPr>
        <p:spPr>
          <a:xfrm>
            <a:off x="6246812" y="3931801"/>
            <a:ext cx="5486400" cy="2530476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13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0087854"/>
              </p:ext>
            </p:extLst>
          </p:nvPr>
        </p:nvGraphicFramePr>
        <p:xfrm>
          <a:off x="6573220" y="4600769"/>
          <a:ext cx="4856798" cy="1554480"/>
        </p:xfrm>
        <a:graphic>
          <a:graphicData uri="http://schemas.openxmlformats.org/drawingml/2006/table">
            <a:tbl>
              <a:tblPr/>
              <a:tblGrid>
                <a:gridCol w="2330768"/>
                <a:gridCol w="2526030"/>
              </a:tblGrid>
              <a:tr h="5124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John Smith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+1-555-8976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5124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Lisa Smith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+1-555-1234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5124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Sam Doe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+1-555-5030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6582053" y="4035294"/>
            <a:ext cx="2312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key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8908995" y="4039789"/>
            <a:ext cx="2514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value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510204" y="4607368"/>
            <a:ext cx="101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key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510204" y="5240523"/>
            <a:ext cx="1012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value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59393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Phonebook – Example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05822" y="1234451"/>
            <a:ext cx="10805998" cy="51117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 smtClean="0"/>
              <a:t>Dictionary&lt;string, string&gt; phonebook =</a:t>
            </a:r>
          </a:p>
          <a:p>
            <a:r>
              <a:rPr lang="en-US" dirty="0" smtClean="0"/>
              <a:t>    new Dictionary&lt;string, string&gt;();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phonebook["John Smith"] = "+1-555-8976";</a:t>
            </a:r>
          </a:p>
          <a:p>
            <a:r>
              <a:rPr lang="en-US" dirty="0" smtClean="0"/>
              <a:t>phonebook["Lisa Smith"] = "+1-555-1234";</a:t>
            </a:r>
          </a:p>
          <a:p>
            <a:r>
              <a:rPr lang="en-US" dirty="0" smtClean="0"/>
              <a:t>phonebook["Sam Doe"] = "+1-555-5030";</a:t>
            </a:r>
          </a:p>
          <a:p>
            <a:r>
              <a:rPr lang="en-US" dirty="0" smtClean="0"/>
              <a:t>phonebook["Nakov"] = "+359-899-555-592";</a:t>
            </a:r>
          </a:p>
          <a:p>
            <a:r>
              <a:rPr lang="en-US" dirty="0" smtClean="0"/>
              <a:t>phonebook["Nakov"] = "+359-2-981-9819";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phonebook.Remove("John Smith");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foreach (var pair in phonebook)</a:t>
            </a: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    Console.WriteLine("{0} --&gt; {1}", entry.Key, entry.Value);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Events – Example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89230" y="1289043"/>
            <a:ext cx="10639182" cy="50194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 smtClean="0"/>
              <a:t>Dictionary&lt;DateTime, string&gt; events =</a:t>
            </a:r>
          </a:p>
          <a:p>
            <a:r>
              <a:rPr lang="en-US" dirty="0" smtClean="0"/>
              <a:t>    new Dictionary&lt;DateTime, string&gt;();</a:t>
            </a:r>
          </a:p>
          <a:p>
            <a:r>
              <a:rPr lang="en-US" dirty="0" smtClean="0"/>
              <a:t>events[new DateTime(1998, 9, 4)] = "Google's birth date";</a:t>
            </a:r>
          </a:p>
          <a:p>
            <a:r>
              <a:rPr lang="en-US" dirty="0" smtClean="0"/>
              <a:t>events[new DateTime(2013, 11, 5)] = "SoftUni's birth date";</a:t>
            </a:r>
          </a:p>
          <a:p>
            <a:r>
              <a:rPr lang="en-US" dirty="0" smtClean="0"/>
              <a:t>events[new DateTime(1975, 4, 4)] = "Microsoft's birth date";</a:t>
            </a:r>
          </a:p>
          <a:p>
            <a:r>
              <a:rPr lang="en-US" dirty="0" smtClean="0"/>
              <a:t>events[new DateTime(2004, 2, 4)] = "Facebook's birth date";</a:t>
            </a:r>
          </a:p>
          <a:p>
            <a:r>
              <a:rPr lang="en-US" dirty="0" smtClean="0"/>
              <a:t>events[new DateTime(2013, 11, 5)] =</a:t>
            </a:r>
          </a:p>
          <a:p>
            <a:r>
              <a:rPr lang="en-US" dirty="0" smtClean="0"/>
              <a:t>    "Nakov left Telerik Academy to establish SoftUni";</a:t>
            </a:r>
          </a:p>
          <a:p>
            <a:r>
              <a:rPr lang="en-US" dirty="0" smtClean="0"/>
              <a:t>foreach (var entry in events)</a:t>
            </a: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    Console.WriteLine("{0:dd-MMM-yyyy}: {1}", </a:t>
            </a:r>
          </a:p>
          <a:p>
            <a:r>
              <a:rPr lang="en-US" dirty="0" smtClean="0"/>
              <a:t>        entry.Key, entry.Value);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86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46008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Associative Arrays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556851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0" name="Picture 2" descr="http://upload.wikimedia.org/wikipedia/commons/thumb/0/05/Associative_array_as_linked_list.svg/688px-Associative_array_as_linked_lis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770" y="1783616"/>
            <a:ext cx="8104642" cy="3074582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76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00864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Strings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533315"/>
            <a:ext cx="8938472" cy="688256"/>
          </a:xfrm>
        </p:spPr>
        <p:txBody>
          <a:bodyPr/>
          <a:lstStyle/>
          <a:p>
            <a:r>
              <a:rPr lang="en-US" dirty="0" smtClean="0"/>
              <a:t>Basic String Operations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746" y="1828800"/>
            <a:ext cx="7945404" cy="2567264"/>
          </a:xfrm>
          <a:prstGeom prst="rect">
            <a:avLst/>
          </a:prstGeom>
          <a:effectLst>
            <a:glow rad="317500">
              <a:schemeClr val="accent1">
                <a:satMod val="175000"/>
                <a:alpha val="30000"/>
              </a:schemeClr>
            </a:glow>
          </a:effectLst>
          <a:scene3d>
            <a:camera prst="perspectiveAbove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58043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String?</a:t>
            </a:r>
            <a:endParaRPr lang="bg-BG" dirty="0"/>
          </a:p>
        </p:txBody>
      </p:sp>
      <p:sp>
        <p:nvSpPr>
          <p:cNvPr id="616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Strings</a:t>
            </a:r>
            <a:r>
              <a:rPr lang="en-US" dirty="0" smtClean="0"/>
              <a:t> are indexed sequences </a:t>
            </a:r>
            <a:r>
              <a:rPr lang="en-US" dirty="0"/>
              <a:t>of </a:t>
            </a:r>
            <a:r>
              <a:rPr lang="en-US" dirty="0" smtClean="0"/>
              <a:t>Unicode characters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Represented </a:t>
            </a:r>
            <a:r>
              <a:rPr lang="en-US" dirty="0"/>
              <a:t>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</a:t>
            </a:r>
            <a:r>
              <a:rPr lang="en-US" dirty="0" smtClean="0"/>
              <a:t>data </a:t>
            </a:r>
            <a:r>
              <a:rPr lang="en-US" dirty="0"/>
              <a:t>type in C</a:t>
            </a:r>
            <a:r>
              <a:rPr lang="en-US" dirty="0" smtClean="0"/>
              <a:t>#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Also known as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System.String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Example</a:t>
            </a:r>
            <a:r>
              <a:rPr lang="en-US" dirty="0"/>
              <a:t>:</a:t>
            </a:r>
            <a:endParaRPr lang="bg-BG" dirty="0"/>
          </a:p>
        </p:txBody>
      </p:sp>
      <p:sp>
        <p:nvSpPr>
          <p:cNvPr id="616452" name="Rectangle 4"/>
          <p:cNvSpPr>
            <a:spLocks noChangeArrowheads="1"/>
          </p:cNvSpPr>
          <p:nvPr/>
        </p:nvSpPr>
        <p:spPr bwMode="auto">
          <a:xfrm>
            <a:off x="2402006" y="4114800"/>
            <a:ext cx="7662766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"Hello,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SoftUni!";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616589" name="Group 1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282308"/>
              </p:ext>
            </p:extLst>
          </p:nvPr>
        </p:nvGraphicFramePr>
        <p:xfrm>
          <a:off x="2422531" y="5032100"/>
          <a:ext cx="7634284" cy="520320"/>
        </p:xfrm>
        <a:graphic>
          <a:graphicData uri="http://schemas.openxmlformats.org/drawingml/2006/table">
            <a:tbl>
              <a:tblPr/>
              <a:tblGrid>
                <a:gridCol w="508698"/>
                <a:gridCol w="512510"/>
                <a:gridCol w="506794"/>
                <a:gridCol w="508698"/>
                <a:gridCol w="508698"/>
                <a:gridCol w="510604"/>
                <a:gridCol w="508698"/>
                <a:gridCol w="508698"/>
                <a:gridCol w="508698"/>
                <a:gridCol w="508698"/>
                <a:gridCol w="508698"/>
                <a:gridCol w="508698"/>
                <a:gridCol w="508698"/>
                <a:gridCol w="508698"/>
                <a:gridCol w="508698"/>
              </a:tblGrid>
              <a:tr h="3825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noProof="1" smtClean="0">
                          <a:solidFill>
                            <a:srgbClr val="EBFFC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H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noProof="1" smtClean="0">
                          <a:solidFill>
                            <a:srgbClr val="EBFFC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e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noProof="1" smtClean="0">
                          <a:solidFill>
                            <a:srgbClr val="EBFFC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l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noProof="1" smtClean="0">
                          <a:solidFill>
                            <a:srgbClr val="EBFFC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l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noProof="1" smtClean="0">
                          <a:solidFill>
                            <a:srgbClr val="EBFFC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noProof="1" smtClean="0">
                          <a:solidFill>
                            <a:srgbClr val="EBFFC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,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noProof="1" smtClean="0">
                          <a:solidFill>
                            <a:srgbClr val="EBFFC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noProof="1" smtClean="0">
                          <a:solidFill>
                            <a:srgbClr val="EBFFC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noProof="1" smtClean="0">
                          <a:solidFill>
                            <a:srgbClr val="EBFFC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noProof="1" smtClean="0">
                          <a:solidFill>
                            <a:srgbClr val="EBFFC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f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noProof="1" smtClean="0">
                          <a:solidFill>
                            <a:srgbClr val="EBFFC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 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noProof="1" smtClean="0">
                          <a:solidFill>
                            <a:srgbClr val="EBFFC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U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noProof="1" smtClean="0">
                          <a:solidFill>
                            <a:srgbClr val="EBFFC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 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noProof="1" smtClean="0">
                          <a:solidFill>
                            <a:srgbClr val="EBFFC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i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noProof="1" smtClean="0">
                          <a:solidFill>
                            <a:srgbClr val="EBFFC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!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16495" name="Line 47"/>
          <p:cNvSpPr>
            <a:spLocks noChangeShapeType="1"/>
          </p:cNvSpPr>
          <p:nvPr/>
        </p:nvSpPr>
        <p:spPr bwMode="auto">
          <a:xfrm>
            <a:off x="1774830" y="5288944"/>
            <a:ext cx="504825" cy="0"/>
          </a:xfrm>
          <a:prstGeom prst="line">
            <a:avLst/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lg" len="lg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1355616" y="499717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05130" y="5655916"/>
            <a:ext cx="7627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0  1  2  3  4  5  6  7  8  9  10 11 12 13 14 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2506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Strings in C#</a:t>
            </a:r>
          </a:p>
          <a:p>
            <a:pPr lvl="1"/>
            <a:r>
              <a:rPr lang="en-US" dirty="0" smtClean="0"/>
              <a:t>Knows its number </a:t>
            </a:r>
            <a:r>
              <a:rPr lang="en-US" dirty="0"/>
              <a:t>of </a:t>
            </a:r>
            <a:r>
              <a:rPr lang="en-US" dirty="0" smtClean="0"/>
              <a:t>characters –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endParaRPr lang="en-US" dirty="0" smtClean="0"/>
          </a:p>
          <a:p>
            <a:pPr lvl="1"/>
            <a:r>
              <a:rPr lang="en-US" dirty="0" smtClean="0"/>
              <a:t>Can be accessed by index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/>
              <a:t> …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Length-1</a:t>
            </a:r>
            <a:r>
              <a:rPr lang="en-US" dirty="0" smtClean="0"/>
              <a:t>)</a:t>
            </a:r>
          </a:p>
          <a:p>
            <a:pPr marL="609494" lvl="2" indent="-304747">
              <a:buClr>
                <a:srgbClr val="F2B254"/>
              </a:buClr>
              <a:buSzPct val="100000"/>
            </a:pPr>
            <a:r>
              <a:rPr lang="en-US" sz="3200" dirty="0" smtClean="0"/>
              <a:t>Strings </a:t>
            </a:r>
            <a:r>
              <a:rPr lang="en-US" sz="3200" dirty="0"/>
              <a:t>are stored in the dynamic memory (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managed heap</a:t>
            </a:r>
            <a:r>
              <a:rPr lang="en-US" sz="3200" dirty="0"/>
              <a:t>)</a:t>
            </a:r>
          </a:p>
          <a:p>
            <a:pPr marL="914241" lvl="3" indent="-304747">
              <a:buClr>
                <a:srgbClr val="F2B254"/>
              </a:buClr>
              <a:buSzPct val="100000"/>
            </a:pPr>
            <a:r>
              <a:rPr lang="en-US" sz="3000" dirty="0" smtClean="0"/>
              <a:t>Can have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3000" dirty="0" smtClean="0"/>
              <a:t> value (missing </a:t>
            </a:r>
            <a:r>
              <a:rPr lang="en-US" sz="3000" dirty="0"/>
              <a:t>value)</a:t>
            </a:r>
          </a:p>
          <a:p>
            <a:r>
              <a:rPr lang="en-US" dirty="0" smtClean="0"/>
              <a:t>Strings cannot </a:t>
            </a:r>
            <a:r>
              <a:rPr lang="en-US" dirty="0"/>
              <a:t>be modified (immutable)</a:t>
            </a:r>
          </a:p>
          <a:p>
            <a:pPr lvl="1"/>
            <a:r>
              <a:rPr lang="en-US" dirty="0" smtClean="0"/>
              <a:t>Most string </a:t>
            </a:r>
            <a:r>
              <a:rPr lang="en-US" dirty="0"/>
              <a:t>operations return a new string instance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StringBuilder</a:t>
            </a:r>
            <a:r>
              <a:rPr lang="en-US" dirty="0" smtClean="0"/>
              <a:t> class is used to build stings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Strings in C#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63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56293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 smtClean="0"/>
              <a:t>Defining and Invoking Methods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158" y="1017794"/>
            <a:ext cx="7236579" cy="35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 – Examples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1207168"/>
            <a:ext cx="10667998" cy="52656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"SoftUni";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Console.WriteLine(str);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str.Length; i++)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Console.WriteLine("str[{0}] = {1}", i, str[i]);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Console.WriteLine(str.IndexOf("Uni")); //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Console.WriteLine(str.IndexOf("uni")); // -1 (not found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Console.WriteLine(str.Substring(4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3));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Uni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Console.WriteLine(str.Replace("Soft", "Hard")); //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HardUni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Console.WriteLine(str.ToLower()); // softuni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Console.WriteLine(str.ToUpper()); //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</a:t>
            </a:r>
          </a:p>
        </p:txBody>
      </p:sp>
    </p:spTree>
    <p:extLst>
      <p:ext uri="{BB962C8B-B14F-4D97-AF65-F5344CB8AC3E}">
        <p14:creationId xmlns:p14="http://schemas.microsoft.com/office/powerpoint/2010/main" val="210749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 – Examples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1241008"/>
            <a:ext cx="10667998" cy="51117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"Steve";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 = "Jobs";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 = 56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Console.WriteLine(firstName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" " + lastName + </a:t>
            </a:r>
            <a:endParaRPr lang="en-US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(age: " + age + ")"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Steve Jobs (age: 56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allLangs = "C#, Java; HTML, CSS; PHP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SQL";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langs = allLangs.Split(new char[] {',', ';', ' '},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StringSplitOptions.RemoveEmptyEntries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lang in langs)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Console.WriteLine(lang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("Langs = " + string.Join(", ", langs));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  \n\n Software  University  ".Trim());</a:t>
            </a:r>
          </a:p>
        </p:txBody>
      </p:sp>
    </p:spTree>
    <p:extLst>
      <p:ext uri="{BB962C8B-B14F-4D97-AF65-F5344CB8AC3E}">
        <p14:creationId xmlns:p14="http://schemas.microsoft.com/office/powerpoint/2010/main" val="107538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00864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Strings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533315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746" y="1828800"/>
            <a:ext cx="7945404" cy="2567264"/>
          </a:xfrm>
          <a:prstGeom prst="rect">
            <a:avLst/>
          </a:prstGeom>
          <a:effectLst>
            <a:glow rad="317500">
              <a:schemeClr val="accent1">
                <a:satMod val="175000"/>
                <a:alpha val="30000"/>
              </a:schemeClr>
            </a:glow>
          </a:effectLst>
          <a:scene3d>
            <a:camera prst="perspectiveAbove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32313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27693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Defining Simple </a:t>
            </a:r>
            <a:r>
              <a:rPr lang="en-US" dirty="0" smtClean="0"/>
              <a:t>Classes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560144"/>
            <a:ext cx="8938472" cy="688256"/>
          </a:xfrm>
        </p:spPr>
        <p:txBody>
          <a:bodyPr/>
          <a:lstStyle/>
          <a:p>
            <a:r>
              <a:rPr lang="en-US" dirty="0" smtClean="0"/>
              <a:t>Using Classes to Hold a Set of Fields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484" y="1146293"/>
            <a:ext cx="6453928" cy="3151724"/>
          </a:xfrm>
          <a:prstGeom prst="roundRect">
            <a:avLst>
              <a:gd name="adj" fmla="val 5052"/>
            </a:avLst>
          </a:prstGeom>
        </p:spPr>
      </p:pic>
    </p:spTree>
    <p:extLst>
      <p:ext uri="{BB962C8B-B14F-4D97-AF65-F5344CB8AC3E}">
        <p14:creationId xmlns:p14="http://schemas.microsoft.com/office/powerpoint/2010/main" val="177500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Classes in C# combine a set of named fields / properties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Defining a class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dirty="0" smtClean="0"/>
              <a:t> holding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dirty="0" smtClean="0"/>
              <a:t> coordinates: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 smtClean="0"/>
              <a:t>Creating class instances (objects):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Classes in C#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2535305"/>
            <a:ext cx="10667998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Point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X { get; set; }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Y { get; set; }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2" y="5486400"/>
            <a:ext cx="10667998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fr-F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Point start = new Point() { X = 3, Y = 4 </a:t>
            </a:r>
            <a:r>
              <a:rPr lang="fr-FR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>
              <a:buClr>
                <a:srgbClr val="F2B254"/>
              </a:buClr>
              <a:buSzPct val="100000"/>
            </a:pPr>
            <a:r>
              <a:rPr lang="fr-F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Point </a:t>
            </a:r>
            <a:r>
              <a:rPr lang="fr-FR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 = </a:t>
            </a:r>
            <a:r>
              <a:rPr lang="fr-F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Point() { X = </a:t>
            </a:r>
            <a:r>
              <a:rPr lang="fr-FR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-1, </a:t>
            </a:r>
            <a:r>
              <a:rPr lang="fr-F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 = </a:t>
            </a:r>
            <a:r>
              <a:rPr lang="fr-FR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 };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94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create arrays and lists of objects: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of Objects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2414" y="2057400"/>
            <a:ext cx="10943998" cy="42807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Point[] line = new Point[]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new Point() { X = -2, Y = 1 },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new Point() { X = 1, Y = 3 },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new Point() { X = 4, Y = 2 },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new Point() { X = 3, Y = -2 },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>
              <a:buClr>
                <a:srgbClr val="F2B254"/>
              </a:buClr>
              <a:buSzPct val="100000"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line.Length; i++)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("Point(" + line[i].X + ", " + line[i].Y + ")");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9360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and Using Classes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1243621"/>
            <a:ext cx="10667998" cy="50809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Person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string FirstName { get; set; }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string LastName { get; set; }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Age { get; set; }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spcBef>
                <a:spcPts val="1800"/>
              </a:spcBef>
              <a:spcAft>
                <a:spcPts val="1800"/>
              </a:spcAft>
              <a:buClr>
                <a:srgbClr val="F2B254"/>
              </a:buClr>
              <a:buSzPct val="10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people = new Person[]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Person() { FirstName = "Larry", LastName = "Page", Age = 40},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Person() { FirstName = "Steve", LastName = "Jobs", Age = 56},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Person() { FirstName = "Bill", LastName = "Gates", Age = 58},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72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and Using Classes – Example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1295400"/>
            <a:ext cx="10667998" cy="492709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Console.WriteLine("Young people: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(var p in people)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(p.Age &lt; 50)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Console.WriteLine("{0}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(age: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{1})", p.LastName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p.Age);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youngPeople = people.Where(p =&gt; p.Age &lt; 50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(var p in youngPeople)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Console.WriteLine("{0} (age: {1})", p.LastName, p.Age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64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884" y="4727692"/>
            <a:ext cx="10721128" cy="8510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Defining and Using Simple Classes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484" y="1222493"/>
            <a:ext cx="6453928" cy="3151724"/>
          </a:xfrm>
          <a:prstGeom prst="roundRect">
            <a:avLst>
              <a:gd name="adj" fmla="val 5052"/>
            </a:avLst>
          </a:prstGeom>
        </p:spPr>
      </p:pic>
    </p:spTree>
    <p:extLst>
      <p:ext uri="{BB962C8B-B14F-4D97-AF65-F5344CB8AC3E}">
        <p14:creationId xmlns:p14="http://schemas.microsoft.com/office/powerpoint/2010/main" val="74063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1143000"/>
            <a:ext cx="3791856" cy="281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r>
              <a:rPr lang="en-US" dirty="0" smtClean="0"/>
              <a:t>Methods are reusable named code blocks</a:t>
            </a:r>
            <a:endParaRPr lang="en-US" dirty="0"/>
          </a:p>
          <a:p>
            <a:r>
              <a:rPr lang="en-US" dirty="0" smtClean="0"/>
              <a:t>.</a:t>
            </a:r>
            <a:r>
              <a:rPr lang="en-US" dirty="0"/>
              <a:t>NET </a:t>
            </a:r>
            <a:r>
              <a:rPr lang="en-US" dirty="0" smtClean="0"/>
              <a:t>Framework provides a rich class library</a:t>
            </a:r>
            <a:endParaRPr lang="en-US" dirty="0"/>
          </a:p>
          <a:p>
            <a:r>
              <a:rPr lang="en-US" dirty="0" smtClean="0"/>
              <a:t>Arrays are indexed blocks of elements (</a:t>
            </a:r>
            <a:r>
              <a:rPr lang="en-US" dirty="0"/>
              <a:t>fixed-length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Lists are indexed sequences of elements (variable-length)</a:t>
            </a:r>
            <a:endParaRPr lang="en-US" dirty="0"/>
          </a:p>
          <a:p>
            <a:r>
              <a:rPr lang="en-US" dirty="0" smtClean="0"/>
              <a:t>Dictionaries map keys to values and provide fast access by key</a:t>
            </a:r>
            <a:endParaRPr lang="en-US" dirty="0"/>
          </a:p>
          <a:p>
            <a:r>
              <a:rPr lang="en-US" dirty="0" smtClean="0"/>
              <a:t>Strings are indexed sequences of characters</a:t>
            </a:r>
            <a:endParaRPr lang="en-US" dirty="0"/>
          </a:p>
          <a:p>
            <a:r>
              <a:rPr lang="en-US" dirty="0" smtClean="0"/>
              <a:t>Classes combine a set of fields into a single structure</a:t>
            </a:r>
          </a:p>
          <a:p>
            <a:pPr lvl="1"/>
            <a:r>
              <a:rPr lang="en-US" dirty="0" smtClean="0"/>
              <a:t>Objects are instances of classes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212" y="1295400"/>
            <a:ext cx="4343400" cy="5229602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 smtClean="0"/>
              <a:t> are named pieces of code</a:t>
            </a:r>
          </a:p>
          <a:p>
            <a:pPr lvl="1"/>
            <a:r>
              <a:rPr lang="en-US" dirty="0" smtClean="0"/>
              <a:t>Defined in the class body</a:t>
            </a:r>
          </a:p>
          <a:p>
            <a:pPr lvl="1"/>
            <a:r>
              <a:rPr lang="en-US" dirty="0" smtClean="0"/>
              <a:t>Can be invoked</a:t>
            </a:r>
            <a:r>
              <a:rPr lang="bg-BG" dirty="0" smtClean="0"/>
              <a:t> </a:t>
            </a:r>
            <a:r>
              <a:rPr lang="en-US" dirty="0" smtClean="0"/>
              <a:t>multiple times</a:t>
            </a:r>
          </a:p>
          <a:p>
            <a:pPr lvl="1"/>
            <a:r>
              <a:rPr lang="en-US" dirty="0" smtClean="0"/>
              <a:t>Can take parameters</a:t>
            </a:r>
          </a:p>
          <a:p>
            <a:pPr lvl="1"/>
            <a:r>
              <a:rPr lang="en-US" dirty="0" smtClean="0"/>
              <a:t>Can return a value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Methods: Defining and Invoking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951412" y="1295400"/>
            <a:ext cx="6621070" cy="5019424"/>
            <a:chOff x="4951412" y="1295400"/>
            <a:chExt cx="6621070" cy="5019424"/>
          </a:xfrm>
        </p:grpSpPr>
        <p:sp>
          <p:nvSpPr>
            <p:cNvPr id="5" name="Text Placeholder 5"/>
            <p:cNvSpPr txBox="1">
              <a:spLocks/>
            </p:cNvSpPr>
            <p:nvPr/>
          </p:nvSpPr>
          <p:spPr>
            <a:xfrm>
              <a:off x="4951412" y="1295400"/>
              <a:ext cx="6400800" cy="501942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 smtClean="0"/>
                <a:t>static void PrintHyphens(int count)</a:t>
              </a:r>
            </a:p>
            <a:p>
              <a:r>
                <a:rPr lang="en-US" dirty="0" smtClean="0"/>
                <a:t>{</a:t>
              </a:r>
            </a:p>
            <a:p>
              <a:r>
                <a:rPr lang="en-US" dirty="0" smtClean="0"/>
                <a:t>    Console.WriteLine(</a:t>
              </a:r>
            </a:p>
            <a:p>
              <a:r>
                <a:rPr lang="en-US" dirty="0" smtClean="0"/>
                <a:t>        new string('-', count));</a:t>
              </a:r>
            </a:p>
            <a:p>
              <a:r>
                <a:rPr lang="en-US" dirty="0" smtClean="0"/>
                <a:t>}</a:t>
              </a:r>
            </a:p>
            <a:p>
              <a:endParaRPr lang="en-US" dirty="0" smtClean="0"/>
            </a:p>
            <a:p>
              <a:r>
                <a:rPr lang="en-US" dirty="0" smtClean="0"/>
                <a:t>static void Main()</a:t>
              </a:r>
            </a:p>
            <a:p>
              <a:r>
                <a:rPr lang="en-US" dirty="0" smtClean="0"/>
                <a:t>{</a:t>
              </a:r>
            </a:p>
            <a:p>
              <a:r>
                <a:rPr lang="en-US" dirty="0" smtClean="0"/>
                <a:t>    for (int i = 1; i &lt;= 10; i++)</a:t>
              </a:r>
            </a:p>
            <a:p>
              <a:r>
                <a:rPr lang="en-US" dirty="0" smtClean="0"/>
                <a:t>    {</a:t>
              </a:r>
            </a:p>
            <a:p>
              <a:r>
                <a:rPr lang="en-US" dirty="0" smtClean="0"/>
                <a:t>        PrintHyphens(i);</a:t>
              </a:r>
            </a:p>
            <a:p>
              <a:r>
                <a:rPr lang="en-US" dirty="0" smtClean="0"/>
                <a:t>    }</a:t>
              </a:r>
            </a:p>
            <a:p>
              <a:r>
                <a:rPr lang="en-US" dirty="0" smtClean="0"/>
                <a:t>}</a:t>
              </a:r>
              <a:endParaRPr lang="en-US" dirty="0"/>
            </a:p>
          </p:txBody>
        </p:sp>
        <p:sp>
          <p:nvSpPr>
            <p:cNvPr id="12" name="Line 93"/>
            <p:cNvSpPr>
              <a:spLocks noChangeShapeType="1"/>
            </p:cNvSpPr>
            <p:nvPr/>
          </p:nvSpPr>
          <p:spPr bwMode="auto">
            <a:xfrm flipH="1" flipV="1">
              <a:off x="9234097" y="1597553"/>
              <a:ext cx="2338385" cy="3685647"/>
            </a:xfrm>
            <a:custGeom>
              <a:avLst/>
              <a:gdLst>
                <a:gd name="connsiteX0" fmla="*/ 0 w 238887"/>
                <a:gd name="connsiteY0" fmla="*/ 0 h 2535721"/>
                <a:gd name="connsiteX1" fmla="*/ 238887 w 238887"/>
                <a:gd name="connsiteY1" fmla="*/ 2535721 h 2535721"/>
                <a:gd name="connsiteX0" fmla="*/ 0 w 238887"/>
                <a:gd name="connsiteY0" fmla="*/ 0 h 2535721"/>
                <a:gd name="connsiteX1" fmla="*/ 190726 w 238887"/>
                <a:gd name="connsiteY1" fmla="*/ 1755578 h 2535721"/>
                <a:gd name="connsiteX2" fmla="*/ 238887 w 238887"/>
                <a:gd name="connsiteY2" fmla="*/ 2535721 h 2535721"/>
                <a:gd name="connsiteX0" fmla="*/ 416679 w 655566"/>
                <a:gd name="connsiteY0" fmla="*/ 0 h 2535721"/>
                <a:gd name="connsiteX1" fmla="*/ 12319 w 655566"/>
                <a:gd name="connsiteY1" fmla="*/ 1886207 h 2535721"/>
                <a:gd name="connsiteX2" fmla="*/ 655566 w 655566"/>
                <a:gd name="connsiteY2" fmla="*/ 2535721 h 2535721"/>
                <a:gd name="connsiteX0" fmla="*/ 430962 w 669849"/>
                <a:gd name="connsiteY0" fmla="*/ 0 h 2535721"/>
                <a:gd name="connsiteX1" fmla="*/ 12087 w 669849"/>
                <a:gd name="connsiteY1" fmla="*/ 1712036 h 2535721"/>
                <a:gd name="connsiteX2" fmla="*/ 669849 w 669849"/>
                <a:gd name="connsiteY2" fmla="*/ 2535721 h 2535721"/>
                <a:gd name="connsiteX0" fmla="*/ 418875 w 657762"/>
                <a:gd name="connsiteY0" fmla="*/ 0 h 2535721"/>
                <a:gd name="connsiteX1" fmla="*/ 0 w 657762"/>
                <a:gd name="connsiteY1" fmla="*/ 1712036 h 2535721"/>
                <a:gd name="connsiteX2" fmla="*/ 657762 w 657762"/>
                <a:gd name="connsiteY2" fmla="*/ 2535721 h 2535721"/>
                <a:gd name="connsiteX0" fmla="*/ 485858 w 724745"/>
                <a:gd name="connsiteY0" fmla="*/ 0 h 2535721"/>
                <a:gd name="connsiteX1" fmla="*/ 66983 w 724745"/>
                <a:gd name="connsiteY1" fmla="*/ 1712036 h 2535721"/>
                <a:gd name="connsiteX2" fmla="*/ 724745 w 724745"/>
                <a:gd name="connsiteY2" fmla="*/ 2535721 h 2535721"/>
                <a:gd name="connsiteX0" fmla="*/ 506104 w 744991"/>
                <a:gd name="connsiteY0" fmla="*/ 0 h 2535721"/>
                <a:gd name="connsiteX1" fmla="*/ 87229 w 744991"/>
                <a:gd name="connsiteY1" fmla="*/ 1712036 h 2535721"/>
                <a:gd name="connsiteX2" fmla="*/ 744991 w 744991"/>
                <a:gd name="connsiteY2" fmla="*/ 2535721 h 2535721"/>
                <a:gd name="connsiteX0" fmla="*/ 506104 w 744991"/>
                <a:gd name="connsiteY0" fmla="*/ 0 h 2535721"/>
                <a:gd name="connsiteX1" fmla="*/ 87229 w 744991"/>
                <a:gd name="connsiteY1" fmla="*/ 1712036 h 2535721"/>
                <a:gd name="connsiteX2" fmla="*/ 744991 w 744991"/>
                <a:gd name="connsiteY2" fmla="*/ 2535721 h 2535721"/>
                <a:gd name="connsiteX0" fmla="*/ 506104 w 744991"/>
                <a:gd name="connsiteY0" fmla="*/ 0 h 2535721"/>
                <a:gd name="connsiteX1" fmla="*/ 87229 w 744991"/>
                <a:gd name="connsiteY1" fmla="*/ 1712036 h 2535721"/>
                <a:gd name="connsiteX2" fmla="*/ 744991 w 744991"/>
                <a:gd name="connsiteY2" fmla="*/ 2535721 h 2535721"/>
                <a:gd name="connsiteX0" fmla="*/ 488099 w 726986"/>
                <a:gd name="connsiteY0" fmla="*/ 0 h 2535721"/>
                <a:gd name="connsiteX1" fmla="*/ 69224 w 726986"/>
                <a:gd name="connsiteY1" fmla="*/ 1712036 h 2535721"/>
                <a:gd name="connsiteX2" fmla="*/ 726986 w 726986"/>
                <a:gd name="connsiteY2" fmla="*/ 2535721 h 2535721"/>
                <a:gd name="connsiteX0" fmla="*/ 1924933 w 1924933"/>
                <a:gd name="connsiteY0" fmla="*/ 0 h 3638807"/>
                <a:gd name="connsiteX1" fmla="*/ 1506058 w 1924933"/>
                <a:gd name="connsiteY1" fmla="*/ 1712036 h 3638807"/>
                <a:gd name="connsiteX2" fmla="*/ 117306 w 1924933"/>
                <a:gd name="connsiteY2" fmla="*/ 3638807 h 3638807"/>
                <a:gd name="connsiteX0" fmla="*/ 2080776 w 2080776"/>
                <a:gd name="connsiteY0" fmla="*/ 81191 h 3719998"/>
                <a:gd name="connsiteX1" fmla="*/ 210473 w 2080776"/>
                <a:gd name="connsiteY1" fmla="*/ 704656 h 3719998"/>
                <a:gd name="connsiteX2" fmla="*/ 273149 w 2080776"/>
                <a:gd name="connsiteY2" fmla="*/ 3719998 h 3719998"/>
                <a:gd name="connsiteX0" fmla="*/ 2080776 w 2080776"/>
                <a:gd name="connsiteY0" fmla="*/ 91564 h 3730371"/>
                <a:gd name="connsiteX1" fmla="*/ 210473 w 2080776"/>
                <a:gd name="connsiteY1" fmla="*/ 715029 h 3730371"/>
                <a:gd name="connsiteX2" fmla="*/ 273149 w 2080776"/>
                <a:gd name="connsiteY2" fmla="*/ 3730371 h 3730371"/>
                <a:gd name="connsiteX0" fmla="*/ 2122647 w 2122647"/>
                <a:gd name="connsiteY0" fmla="*/ 91564 h 3730371"/>
                <a:gd name="connsiteX1" fmla="*/ 252344 w 2122647"/>
                <a:gd name="connsiteY1" fmla="*/ 715029 h 3730371"/>
                <a:gd name="connsiteX2" fmla="*/ 315020 w 2122647"/>
                <a:gd name="connsiteY2" fmla="*/ 3730371 h 3730371"/>
                <a:gd name="connsiteX0" fmla="*/ 2336194 w 2336194"/>
                <a:gd name="connsiteY0" fmla="*/ 0 h 3638807"/>
                <a:gd name="connsiteX1" fmla="*/ 44977 w 2336194"/>
                <a:gd name="connsiteY1" fmla="*/ 884722 h 3638807"/>
                <a:gd name="connsiteX2" fmla="*/ 528567 w 2336194"/>
                <a:gd name="connsiteY2" fmla="*/ 3638807 h 3638807"/>
                <a:gd name="connsiteX0" fmla="*/ 2417511 w 2417511"/>
                <a:gd name="connsiteY0" fmla="*/ 0 h 3707350"/>
                <a:gd name="connsiteX1" fmla="*/ 126294 w 2417511"/>
                <a:gd name="connsiteY1" fmla="*/ 884722 h 3707350"/>
                <a:gd name="connsiteX2" fmla="*/ 331140 w 2417511"/>
                <a:gd name="connsiteY2" fmla="*/ 3450122 h 3707350"/>
                <a:gd name="connsiteX3" fmla="*/ 609884 w 2417511"/>
                <a:gd name="connsiteY3" fmla="*/ 3638807 h 3707350"/>
                <a:gd name="connsiteX0" fmla="*/ 2516348 w 2516348"/>
                <a:gd name="connsiteY0" fmla="*/ 0 h 3655940"/>
                <a:gd name="connsiteX1" fmla="*/ 225131 w 2516348"/>
                <a:gd name="connsiteY1" fmla="*/ 884722 h 3655940"/>
                <a:gd name="connsiteX2" fmla="*/ 96149 w 2516348"/>
                <a:gd name="connsiteY2" fmla="*/ 3348522 h 3655940"/>
                <a:gd name="connsiteX3" fmla="*/ 708721 w 2516348"/>
                <a:gd name="connsiteY3" fmla="*/ 3638807 h 3655940"/>
                <a:gd name="connsiteX0" fmla="*/ 2443251 w 2443251"/>
                <a:gd name="connsiteY0" fmla="*/ 0 h 3655940"/>
                <a:gd name="connsiteX1" fmla="*/ 152034 w 2443251"/>
                <a:gd name="connsiteY1" fmla="*/ 884722 h 3655940"/>
                <a:gd name="connsiteX2" fmla="*/ 23052 w 2443251"/>
                <a:gd name="connsiteY2" fmla="*/ 3348522 h 3655940"/>
                <a:gd name="connsiteX3" fmla="*/ 635624 w 2443251"/>
                <a:gd name="connsiteY3" fmla="*/ 3638807 h 3655940"/>
                <a:gd name="connsiteX0" fmla="*/ 2443251 w 2443251"/>
                <a:gd name="connsiteY0" fmla="*/ 0 h 3655940"/>
                <a:gd name="connsiteX1" fmla="*/ 152034 w 2443251"/>
                <a:gd name="connsiteY1" fmla="*/ 884722 h 3655940"/>
                <a:gd name="connsiteX2" fmla="*/ 23052 w 2443251"/>
                <a:gd name="connsiteY2" fmla="*/ 3348522 h 3655940"/>
                <a:gd name="connsiteX3" fmla="*/ 635624 w 2443251"/>
                <a:gd name="connsiteY3" fmla="*/ 3638807 h 3655940"/>
                <a:gd name="connsiteX0" fmla="*/ 2464548 w 2464548"/>
                <a:gd name="connsiteY0" fmla="*/ 0 h 3655940"/>
                <a:gd name="connsiteX1" fmla="*/ 173331 w 2464548"/>
                <a:gd name="connsiteY1" fmla="*/ 884722 h 3655940"/>
                <a:gd name="connsiteX2" fmla="*/ 44349 w 2464548"/>
                <a:gd name="connsiteY2" fmla="*/ 3348522 h 3655940"/>
                <a:gd name="connsiteX3" fmla="*/ 656921 w 2464548"/>
                <a:gd name="connsiteY3" fmla="*/ 3638807 h 3655940"/>
                <a:gd name="connsiteX0" fmla="*/ 2464548 w 2464548"/>
                <a:gd name="connsiteY0" fmla="*/ 0 h 3638894"/>
                <a:gd name="connsiteX1" fmla="*/ 173331 w 2464548"/>
                <a:gd name="connsiteY1" fmla="*/ 884722 h 3638894"/>
                <a:gd name="connsiteX2" fmla="*/ 44349 w 2464548"/>
                <a:gd name="connsiteY2" fmla="*/ 3348522 h 3638894"/>
                <a:gd name="connsiteX3" fmla="*/ 656921 w 2464548"/>
                <a:gd name="connsiteY3" fmla="*/ 3638807 h 3638894"/>
                <a:gd name="connsiteX0" fmla="*/ 2535409 w 2535409"/>
                <a:gd name="connsiteY0" fmla="*/ 0 h 3638894"/>
                <a:gd name="connsiteX1" fmla="*/ 244192 w 2535409"/>
                <a:gd name="connsiteY1" fmla="*/ 884722 h 3638894"/>
                <a:gd name="connsiteX2" fmla="*/ 115210 w 2535409"/>
                <a:gd name="connsiteY2" fmla="*/ 3348522 h 3638894"/>
                <a:gd name="connsiteX3" fmla="*/ 727782 w 2535409"/>
                <a:gd name="connsiteY3" fmla="*/ 3638807 h 3638894"/>
                <a:gd name="connsiteX0" fmla="*/ 2503182 w 2503182"/>
                <a:gd name="connsiteY0" fmla="*/ 0 h 3638894"/>
                <a:gd name="connsiteX1" fmla="*/ 211965 w 2503182"/>
                <a:gd name="connsiteY1" fmla="*/ 884722 h 3638894"/>
                <a:gd name="connsiteX2" fmla="*/ 82983 w 2503182"/>
                <a:gd name="connsiteY2" fmla="*/ 3348522 h 3638894"/>
                <a:gd name="connsiteX3" fmla="*/ 695555 w 2503182"/>
                <a:gd name="connsiteY3" fmla="*/ 3638807 h 3638894"/>
                <a:gd name="connsiteX0" fmla="*/ 2431987 w 2431987"/>
                <a:gd name="connsiteY0" fmla="*/ 0 h 3638807"/>
                <a:gd name="connsiteX1" fmla="*/ 140770 w 2431987"/>
                <a:gd name="connsiteY1" fmla="*/ 884722 h 3638807"/>
                <a:gd name="connsiteX2" fmla="*/ 126088 w 2431987"/>
                <a:gd name="connsiteY2" fmla="*/ 3335975 h 3638807"/>
                <a:gd name="connsiteX3" fmla="*/ 624360 w 2431987"/>
                <a:gd name="connsiteY3" fmla="*/ 3638807 h 3638807"/>
                <a:gd name="connsiteX0" fmla="*/ 2385487 w 2385487"/>
                <a:gd name="connsiteY0" fmla="*/ 11694 h 3650501"/>
                <a:gd name="connsiteX1" fmla="*/ 221270 w 2385487"/>
                <a:gd name="connsiteY1" fmla="*/ 833677 h 3650501"/>
                <a:gd name="connsiteX2" fmla="*/ 79588 w 2385487"/>
                <a:gd name="connsiteY2" fmla="*/ 3347669 h 3650501"/>
                <a:gd name="connsiteX3" fmla="*/ 577860 w 2385487"/>
                <a:gd name="connsiteY3" fmla="*/ 3650501 h 3650501"/>
                <a:gd name="connsiteX0" fmla="*/ 2385487 w 2385487"/>
                <a:gd name="connsiteY0" fmla="*/ 11694 h 3650501"/>
                <a:gd name="connsiteX1" fmla="*/ 221270 w 2385487"/>
                <a:gd name="connsiteY1" fmla="*/ 833677 h 3650501"/>
                <a:gd name="connsiteX2" fmla="*/ 79588 w 2385487"/>
                <a:gd name="connsiteY2" fmla="*/ 3347669 h 3650501"/>
                <a:gd name="connsiteX3" fmla="*/ 577860 w 2385487"/>
                <a:gd name="connsiteY3" fmla="*/ 3650501 h 3650501"/>
                <a:gd name="connsiteX0" fmla="*/ 2334687 w 2334687"/>
                <a:gd name="connsiteY0" fmla="*/ 11694 h 3650501"/>
                <a:gd name="connsiteX1" fmla="*/ 170470 w 2334687"/>
                <a:gd name="connsiteY1" fmla="*/ 833677 h 3650501"/>
                <a:gd name="connsiteX2" fmla="*/ 28788 w 2334687"/>
                <a:gd name="connsiteY2" fmla="*/ 3347669 h 3650501"/>
                <a:gd name="connsiteX3" fmla="*/ 527060 w 2334687"/>
                <a:gd name="connsiteY3" fmla="*/ 3650501 h 3650501"/>
                <a:gd name="connsiteX0" fmla="*/ 2357264 w 2357264"/>
                <a:gd name="connsiteY0" fmla="*/ 11694 h 3650501"/>
                <a:gd name="connsiteX1" fmla="*/ 193047 w 2357264"/>
                <a:gd name="connsiteY1" fmla="*/ 833677 h 3650501"/>
                <a:gd name="connsiteX2" fmla="*/ 51365 w 2357264"/>
                <a:gd name="connsiteY2" fmla="*/ 3347669 h 3650501"/>
                <a:gd name="connsiteX3" fmla="*/ 549637 w 2357264"/>
                <a:gd name="connsiteY3" fmla="*/ 3650501 h 3650501"/>
                <a:gd name="connsiteX0" fmla="*/ 2323398 w 2323398"/>
                <a:gd name="connsiteY0" fmla="*/ 11694 h 3650501"/>
                <a:gd name="connsiteX1" fmla="*/ 159181 w 2323398"/>
                <a:gd name="connsiteY1" fmla="*/ 833677 h 3650501"/>
                <a:gd name="connsiteX2" fmla="*/ 17499 w 2323398"/>
                <a:gd name="connsiteY2" fmla="*/ 3347669 h 3650501"/>
                <a:gd name="connsiteX3" fmla="*/ 515771 w 2323398"/>
                <a:gd name="connsiteY3" fmla="*/ 3650501 h 3650501"/>
                <a:gd name="connsiteX0" fmla="*/ 2323398 w 2323398"/>
                <a:gd name="connsiteY0" fmla="*/ 11694 h 3650501"/>
                <a:gd name="connsiteX1" fmla="*/ 159181 w 2323398"/>
                <a:gd name="connsiteY1" fmla="*/ 833677 h 3650501"/>
                <a:gd name="connsiteX2" fmla="*/ 17499 w 2323398"/>
                <a:gd name="connsiteY2" fmla="*/ 3347669 h 3650501"/>
                <a:gd name="connsiteX3" fmla="*/ 515771 w 2323398"/>
                <a:gd name="connsiteY3" fmla="*/ 3650501 h 3650501"/>
                <a:gd name="connsiteX0" fmla="*/ 2374197 w 2374197"/>
                <a:gd name="connsiteY0" fmla="*/ 11694 h 3650501"/>
                <a:gd name="connsiteX1" fmla="*/ 209980 w 2374197"/>
                <a:gd name="connsiteY1" fmla="*/ 833677 h 3650501"/>
                <a:gd name="connsiteX2" fmla="*/ 68298 w 2374197"/>
                <a:gd name="connsiteY2" fmla="*/ 3347669 h 3650501"/>
                <a:gd name="connsiteX3" fmla="*/ 566570 w 2374197"/>
                <a:gd name="connsiteY3" fmla="*/ 3650501 h 3650501"/>
                <a:gd name="connsiteX0" fmla="*/ 2374197 w 2374197"/>
                <a:gd name="connsiteY0" fmla="*/ 11694 h 3653202"/>
                <a:gd name="connsiteX1" fmla="*/ 209980 w 2374197"/>
                <a:gd name="connsiteY1" fmla="*/ 833677 h 3653202"/>
                <a:gd name="connsiteX2" fmla="*/ 68298 w 2374197"/>
                <a:gd name="connsiteY2" fmla="*/ 3347669 h 3653202"/>
                <a:gd name="connsiteX3" fmla="*/ 566570 w 2374197"/>
                <a:gd name="connsiteY3" fmla="*/ 3650501 h 3653202"/>
                <a:gd name="connsiteX0" fmla="*/ 2345976 w 2345976"/>
                <a:gd name="connsiteY0" fmla="*/ 11694 h 3653202"/>
                <a:gd name="connsiteX1" fmla="*/ 181759 w 2345976"/>
                <a:gd name="connsiteY1" fmla="*/ 833677 h 3653202"/>
                <a:gd name="connsiteX2" fmla="*/ 40077 w 2345976"/>
                <a:gd name="connsiteY2" fmla="*/ 3347669 h 3653202"/>
                <a:gd name="connsiteX3" fmla="*/ 538349 w 2345976"/>
                <a:gd name="connsiteY3" fmla="*/ 3650501 h 3653202"/>
                <a:gd name="connsiteX0" fmla="*/ 2355341 w 2355341"/>
                <a:gd name="connsiteY0" fmla="*/ 11694 h 3653202"/>
                <a:gd name="connsiteX1" fmla="*/ 191124 w 2355341"/>
                <a:gd name="connsiteY1" fmla="*/ 833677 h 3653202"/>
                <a:gd name="connsiteX2" fmla="*/ 49442 w 2355341"/>
                <a:gd name="connsiteY2" fmla="*/ 3347669 h 3653202"/>
                <a:gd name="connsiteX3" fmla="*/ 547714 w 2355341"/>
                <a:gd name="connsiteY3" fmla="*/ 3650501 h 3653202"/>
                <a:gd name="connsiteX0" fmla="*/ 2338502 w 2338502"/>
                <a:gd name="connsiteY0" fmla="*/ 11694 h 3653202"/>
                <a:gd name="connsiteX1" fmla="*/ 174285 w 2338502"/>
                <a:gd name="connsiteY1" fmla="*/ 833677 h 3653202"/>
                <a:gd name="connsiteX2" fmla="*/ 32603 w 2338502"/>
                <a:gd name="connsiteY2" fmla="*/ 3347669 h 3653202"/>
                <a:gd name="connsiteX3" fmla="*/ 530875 w 2338502"/>
                <a:gd name="connsiteY3" fmla="*/ 3650501 h 3653202"/>
                <a:gd name="connsiteX0" fmla="*/ 2338502 w 2338502"/>
                <a:gd name="connsiteY0" fmla="*/ 17683 h 3659191"/>
                <a:gd name="connsiteX1" fmla="*/ 174285 w 2338502"/>
                <a:gd name="connsiteY1" fmla="*/ 839666 h 3659191"/>
                <a:gd name="connsiteX2" fmla="*/ 32603 w 2338502"/>
                <a:gd name="connsiteY2" fmla="*/ 3353658 h 3659191"/>
                <a:gd name="connsiteX3" fmla="*/ 530875 w 2338502"/>
                <a:gd name="connsiteY3" fmla="*/ 3656490 h 3659191"/>
                <a:gd name="connsiteX0" fmla="*/ 2338502 w 2338502"/>
                <a:gd name="connsiteY0" fmla="*/ 0 h 3641508"/>
                <a:gd name="connsiteX1" fmla="*/ 174285 w 2338502"/>
                <a:gd name="connsiteY1" fmla="*/ 821983 h 3641508"/>
                <a:gd name="connsiteX2" fmla="*/ 32603 w 2338502"/>
                <a:gd name="connsiteY2" fmla="*/ 3335975 h 3641508"/>
                <a:gd name="connsiteX3" fmla="*/ 530875 w 2338502"/>
                <a:gd name="connsiteY3" fmla="*/ 3638807 h 3641508"/>
                <a:gd name="connsiteX0" fmla="*/ 2338502 w 2338502"/>
                <a:gd name="connsiteY0" fmla="*/ 0 h 3641508"/>
                <a:gd name="connsiteX1" fmla="*/ 174285 w 2338502"/>
                <a:gd name="connsiteY1" fmla="*/ 821983 h 3641508"/>
                <a:gd name="connsiteX2" fmla="*/ 32603 w 2338502"/>
                <a:gd name="connsiteY2" fmla="*/ 3335975 h 3641508"/>
                <a:gd name="connsiteX3" fmla="*/ 530875 w 2338502"/>
                <a:gd name="connsiteY3" fmla="*/ 3638807 h 3641508"/>
                <a:gd name="connsiteX0" fmla="*/ 2338502 w 2338502"/>
                <a:gd name="connsiteY0" fmla="*/ 0 h 3641508"/>
                <a:gd name="connsiteX1" fmla="*/ 174285 w 2338502"/>
                <a:gd name="connsiteY1" fmla="*/ 821983 h 3641508"/>
                <a:gd name="connsiteX2" fmla="*/ 32603 w 2338502"/>
                <a:gd name="connsiteY2" fmla="*/ 3335975 h 3641508"/>
                <a:gd name="connsiteX3" fmla="*/ 530875 w 2338502"/>
                <a:gd name="connsiteY3" fmla="*/ 3638807 h 3641508"/>
                <a:gd name="connsiteX0" fmla="*/ 2382706 w 2382706"/>
                <a:gd name="connsiteY0" fmla="*/ 0 h 3641508"/>
                <a:gd name="connsiteX1" fmla="*/ 95659 w 2382706"/>
                <a:gd name="connsiteY1" fmla="*/ 808498 h 3641508"/>
                <a:gd name="connsiteX2" fmla="*/ 76807 w 2382706"/>
                <a:gd name="connsiteY2" fmla="*/ 3335975 h 3641508"/>
                <a:gd name="connsiteX3" fmla="*/ 575079 w 2382706"/>
                <a:gd name="connsiteY3" fmla="*/ 3638807 h 3641508"/>
                <a:gd name="connsiteX0" fmla="*/ 2345335 w 2345335"/>
                <a:gd name="connsiteY0" fmla="*/ 0 h 3641508"/>
                <a:gd name="connsiteX1" fmla="*/ 58288 w 2345335"/>
                <a:gd name="connsiteY1" fmla="*/ 808498 h 3641508"/>
                <a:gd name="connsiteX2" fmla="*/ 39436 w 2345335"/>
                <a:gd name="connsiteY2" fmla="*/ 3335975 h 3641508"/>
                <a:gd name="connsiteX3" fmla="*/ 537708 w 2345335"/>
                <a:gd name="connsiteY3" fmla="*/ 3638807 h 3641508"/>
                <a:gd name="connsiteX0" fmla="*/ 2345335 w 2345335"/>
                <a:gd name="connsiteY0" fmla="*/ 0 h 3641508"/>
                <a:gd name="connsiteX1" fmla="*/ 58288 w 2345335"/>
                <a:gd name="connsiteY1" fmla="*/ 808498 h 3641508"/>
                <a:gd name="connsiteX2" fmla="*/ 39436 w 2345335"/>
                <a:gd name="connsiteY2" fmla="*/ 3335975 h 3641508"/>
                <a:gd name="connsiteX3" fmla="*/ 537708 w 2345335"/>
                <a:gd name="connsiteY3" fmla="*/ 3638807 h 3641508"/>
                <a:gd name="connsiteX0" fmla="*/ 2342062 w 2342062"/>
                <a:gd name="connsiteY0" fmla="*/ 0 h 3641508"/>
                <a:gd name="connsiteX1" fmla="*/ 55015 w 2342062"/>
                <a:gd name="connsiteY1" fmla="*/ 808498 h 3641508"/>
                <a:gd name="connsiteX2" fmla="*/ 36163 w 2342062"/>
                <a:gd name="connsiteY2" fmla="*/ 3335975 h 3641508"/>
                <a:gd name="connsiteX3" fmla="*/ 534435 w 2342062"/>
                <a:gd name="connsiteY3" fmla="*/ 3638807 h 3641508"/>
                <a:gd name="connsiteX0" fmla="*/ 2342062 w 2342062"/>
                <a:gd name="connsiteY0" fmla="*/ 0 h 3641508"/>
                <a:gd name="connsiteX1" fmla="*/ 55015 w 2342062"/>
                <a:gd name="connsiteY1" fmla="*/ 808498 h 3641508"/>
                <a:gd name="connsiteX2" fmla="*/ 36163 w 2342062"/>
                <a:gd name="connsiteY2" fmla="*/ 3335975 h 3641508"/>
                <a:gd name="connsiteX3" fmla="*/ 534435 w 2342062"/>
                <a:gd name="connsiteY3" fmla="*/ 3638807 h 3641508"/>
                <a:gd name="connsiteX0" fmla="*/ 2342062 w 2342062"/>
                <a:gd name="connsiteY0" fmla="*/ 0 h 3641508"/>
                <a:gd name="connsiteX1" fmla="*/ 55015 w 2342062"/>
                <a:gd name="connsiteY1" fmla="*/ 808498 h 3641508"/>
                <a:gd name="connsiteX2" fmla="*/ 36163 w 2342062"/>
                <a:gd name="connsiteY2" fmla="*/ 3335975 h 3641508"/>
                <a:gd name="connsiteX3" fmla="*/ 534435 w 2342062"/>
                <a:gd name="connsiteY3" fmla="*/ 3638807 h 3641508"/>
                <a:gd name="connsiteX0" fmla="*/ 2342062 w 2342062"/>
                <a:gd name="connsiteY0" fmla="*/ 0 h 3641508"/>
                <a:gd name="connsiteX1" fmla="*/ 55015 w 2342062"/>
                <a:gd name="connsiteY1" fmla="*/ 808498 h 3641508"/>
                <a:gd name="connsiteX2" fmla="*/ 36163 w 2342062"/>
                <a:gd name="connsiteY2" fmla="*/ 3335975 h 3641508"/>
                <a:gd name="connsiteX3" fmla="*/ 534435 w 2342062"/>
                <a:gd name="connsiteY3" fmla="*/ 3638807 h 3641508"/>
                <a:gd name="connsiteX0" fmla="*/ 2342062 w 2342062"/>
                <a:gd name="connsiteY0" fmla="*/ 0 h 3641508"/>
                <a:gd name="connsiteX1" fmla="*/ 55015 w 2342062"/>
                <a:gd name="connsiteY1" fmla="*/ 808498 h 3641508"/>
                <a:gd name="connsiteX2" fmla="*/ 36163 w 2342062"/>
                <a:gd name="connsiteY2" fmla="*/ 3335975 h 3641508"/>
                <a:gd name="connsiteX3" fmla="*/ 534435 w 2342062"/>
                <a:gd name="connsiteY3" fmla="*/ 3638807 h 3641508"/>
                <a:gd name="connsiteX0" fmla="*/ 2342062 w 2342062"/>
                <a:gd name="connsiteY0" fmla="*/ 0 h 3641508"/>
                <a:gd name="connsiteX1" fmla="*/ 55015 w 2342062"/>
                <a:gd name="connsiteY1" fmla="*/ 808498 h 3641508"/>
                <a:gd name="connsiteX2" fmla="*/ 36163 w 2342062"/>
                <a:gd name="connsiteY2" fmla="*/ 3335975 h 3641508"/>
                <a:gd name="connsiteX3" fmla="*/ 534435 w 2342062"/>
                <a:gd name="connsiteY3" fmla="*/ 3638807 h 3641508"/>
                <a:gd name="connsiteX0" fmla="*/ 2342062 w 2342062"/>
                <a:gd name="connsiteY0" fmla="*/ 0 h 3641508"/>
                <a:gd name="connsiteX1" fmla="*/ 55015 w 2342062"/>
                <a:gd name="connsiteY1" fmla="*/ 808498 h 3641508"/>
                <a:gd name="connsiteX2" fmla="*/ 36163 w 2342062"/>
                <a:gd name="connsiteY2" fmla="*/ 3335975 h 3641508"/>
                <a:gd name="connsiteX3" fmla="*/ 534435 w 2342062"/>
                <a:gd name="connsiteY3" fmla="*/ 3638807 h 3641508"/>
                <a:gd name="connsiteX0" fmla="*/ 2342062 w 2342062"/>
                <a:gd name="connsiteY0" fmla="*/ 0 h 3641508"/>
                <a:gd name="connsiteX1" fmla="*/ 55015 w 2342062"/>
                <a:gd name="connsiteY1" fmla="*/ 808498 h 3641508"/>
                <a:gd name="connsiteX2" fmla="*/ 36163 w 2342062"/>
                <a:gd name="connsiteY2" fmla="*/ 3335975 h 3641508"/>
                <a:gd name="connsiteX3" fmla="*/ 534435 w 2342062"/>
                <a:gd name="connsiteY3" fmla="*/ 3638807 h 3641508"/>
                <a:gd name="connsiteX0" fmla="*/ 2345334 w 2345334"/>
                <a:gd name="connsiteY0" fmla="*/ 0 h 3641508"/>
                <a:gd name="connsiteX1" fmla="*/ 58287 w 2345334"/>
                <a:gd name="connsiteY1" fmla="*/ 808498 h 3641508"/>
                <a:gd name="connsiteX2" fmla="*/ 39435 w 2345334"/>
                <a:gd name="connsiteY2" fmla="*/ 3335975 h 3641508"/>
                <a:gd name="connsiteX3" fmla="*/ 537707 w 2345334"/>
                <a:gd name="connsiteY3" fmla="*/ 3638807 h 3641508"/>
                <a:gd name="connsiteX0" fmla="*/ 2338385 w 2338385"/>
                <a:gd name="connsiteY0" fmla="*/ 0 h 3641508"/>
                <a:gd name="connsiteX1" fmla="*/ 78633 w 2338385"/>
                <a:gd name="connsiteY1" fmla="*/ 902888 h 3641508"/>
                <a:gd name="connsiteX2" fmla="*/ 32486 w 2338385"/>
                <a:gd name="connsiteY2" fmla="*/ 3335975 h 3641508"/>
                <a:gd name="connsiteX3" fmla="*/ 530758 w 2338385"/>
                <a:gd name="connsiteY3" fmla="*/ 3638807 h 3641508"/>
                <a:gd name="connsiteX0" fmla="*/ 2338385 w 2338385"/>
                <a:gd name="connsiteY0" fmla="*/ 0 h 3641508"/>
                <a:gd name="connsiteX1" fmla="*/ 78633 w 2338385"/>
                <a:gd name="connsiteY1" fmla="*/ 902888 h 3641508"/>
                <a:gd name="connsiteX2" fmla="*/ 32486 w 2338385"/>
                <a:gd name="connsiteY2" fmla="*/ 3335975 h 3641508"/>
                <a:gd name="connsiteX3" fmla="*/ 530758 w 2338385"/>
                <a:gd name="connsiteY3" fmla="*/ 3638807 h 364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8385" h="3641508">
                  <a:moveTo>
                    <a:pt x="2338385" y="0"/>
                  </a:moveTo>
                  <a:cubicBezTo>
                    <a:pt x="304105" y="61650"/>
                    <a:pt x="158682" y="-16039"/>
                    <a:pt x="78633" y="902888"/>
                  </a:cubicBezTo>
                  <a:cubicBezTo>
                    <a:pt x="37845" y="1632603"/>
                    <a:pt x="-46297" y="2633217"/>
                    <a:pt x="32486" y="3335975"/>
                  </a:cubicBezTo>
                  <a:cubicBezTo>
                    <a:pt x="123970" y="3762028"/>
                    <a:pt x="484301" y="3607360"/>
                    <a:pt x="530758" y="363880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/>
              <a:tailEnd type="triangle" w="lg" len="med"/>
            </a:ln>
            <a:effectLst>
              <a:outerShdw dist="17961" dir="2700000" algn="ctr" rotWithShape="0">
                <a:schemeClr val="bg1">
                  <a:lumMod val="75000"/>
                  <a:lumOff val="25000"/>
                </a:schemeClr>
              </a:outerShdw>
            </a:effectLst>
          </p:spPr>
          <p:txBody>
            <a:bodyPr anchor="ctr"/>
            <a:lstStyle/>
            <a:p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279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9570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5852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5612" y="5475299"/>
            <a:ext cx="2950821" cy="747701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32212" y="5541096"/>
            <a:ext cx="3252400" cy="6274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Advanced Topics</a:t>
            </a:r>
            <a:endParaRPr lang="en-US" dirty="0"/>
          </a:p>
        </p:txBody>
      </p:sp>
      <p:pic>
        <p:nvPicPr>
          <p:cNvPr id="13" name="Picture 1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796491"/>
          </a:xfrm>
        </p:spPr>
        <p:txBody>
          <a:bodyPr/>
          <a:lstStyle/>
          <a:p>
            <a:r>
              <a:rPr lang="en-US" dirty="0">
                <a:hlinkClick r:id="rId17"/>
              </a:rPr>
              <a:t>https://softuni.bg/courses/programming-basics/</a:t>
            </a:r>
            <a:endParaRPr lang="en-US" dirty="0"/>
          </a:p>
          <a:p>
            <a:endParaRPr lang="en-US" dirty="0"/>
          </a:p>
        </p:txBody>
      </p:sp>
      <p:pic>
        <p:nvPicPr>
          <p:cNvPr id="16" name="Picture 15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2603096"/>
            <a:ext cx="3639755" cy="759181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1" name="Picture 20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470630" y="3841506"/>
            <a:ext cx="1244737" cy="1144152"/>
          </a:xfrm>
          <a:prstGeom prst="roundRect">
            <a:avLst>
              <a:gd name="adj" fmla="val 2684"/>
            </a:avLst>
          </a:prstGeom>
        </p:spPr>
      </p:pic>
    </p:spTree>
    <p:extLst>
      <p:ext uri="{BB962C8B-B14F-4D97-AF65-F5344CB8AC3E}">
        <p14:creationId xmlns:p14="http://schemas.microsoft.com/office/powerpoint/2010/main" val="191941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937236"/>
            <a:ext cx="8229600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mtClean="0"/>
              <a:t>Homework Review</a:t>
            </a:r>
            <a:endParaRPr lang="bg-BG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12812" y="1802118"/>
            <a:ext cx="1036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11111"/>
          <a:stretch/>
        </p:blipFill>
        <p:spPr>
          <a:xfrm>
            <a:off x="2284412" y="2667000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84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8464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3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with Parameters and Return Value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276363"/>
            <a:ext cx="10515598" cy="50194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 smtClean="0"/>
              <a:t>static double CalcTriangleArea(double width, double height)</a:t>
            </a: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    return width * height / 2;</a:t>
            </a:r>
          </a:p>
          <a:p>
            <a:r>
              <a:rPr lang="en-US" dirty="0" smtClean="0"/>
              <a:t>}</a:t>
            </a:r>
          </a:p>
          <a:p>
            <a:endParaRPr lang="en-US" dirty="0" smtClean="0"/>
          </a:p>
          <a:p>
            <a:r>
              <a:rPr lang="en-US" dirty="0" smtClean="0"/>
              <a:t>static void Main()</a:t>
            </a: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    Console.Write("Enter triangle width: ");</a:t>
            </a:r>
          </a:p>
          <a:p>
            <a:r>
              <a:rPr lang="en-US" dirty="0" smtClean="0"/>
              <a:t>    double width = double.Parse(Console.ReadLine());</a:t>
            </a:r>
          </a:p>
          <a:p>
            <a:r>
              <a:rPr lang="en-US" dirty="0" smtClean="0"/>
              <a:t>    Console.Write("Enter triangle height: ");</a:t>
            </a:r>
          </a:p>
          <a:p>
            <a:r>
              <a:rPr lang="en-US" dirty="0" smtClean="0"/>
              <a:t>    double height = double.Parse(Console.ReadLine());</a:t>
            </a:r>
          </a:p>
          <a:p>
            <a:r>
              <a:rPr lang="en-US" dirty="0" smtClean="0"/>
              <a:t>    Console.WriteLine(CalcTriangleArea(width, height));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16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1524000"/>
            <a:ext cx="8822584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22412" y="2435944"/>
            <a:ext cx="8822584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46" y="3492782"/>
            <a:ext cx="5226893" cy="2571614"/>
          </a:xfrm>
          <a:prstGeom prst="rect">
            <a:avLst/>
          </a:prstGeom>
          <a:scene3d>
            <a:camera prst="orthographicFront">
              <a:rot lat="637200" lon="21113186" rev="21571161"/>
            </a:camera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012" y="3492782"/>
            <a:ext cx="3627434" cy="260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1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087845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Using Built-in .NET Classes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812012"/>
            <a:ext cx="8938472" cy="719034"/>
          </a:xfrm>
        </p:spPr>
        <p:txBody>
          <a:bodyPr/>
          <a:lstStyle/>
          <a:p>
            <a:r>
              <a:rPr lang="en-US" dirty="0" smtClean="0"/>
              <a:t>Math, Random, Console, etc.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189" y="1301114"/>
            <a:ext cx="8748518" cy="345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9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 smtClean="0"/>
              <a:t>.NET Framework provides thousands of ready-to-use classes</a:t>
            </a:r>
          </a:p>
          <a:p>
            <a:pPr lvl="1"/>
            <a:r>
              <a:rPr lang="en-US" dirty="0" smtClean="0"/>
              <a:t>Packaged into namespaces like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System.Net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System.Collections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System.Linq</a:t>
            </a:r>
            <a:r>
              <a:rPr lang="en-US" dirty="0" smtClean="0"/>
              <a:t>, </a:t>
            </a:r>
            <a:r>
              <a:rPr lang="en-US" dirty="0"/>
              <a:t>etc</a:t>
            </a:r>
            <a:r>
              <a:rPr lang="en-US" dirty="0" smtClean="0"/>
              <a:t>.</a:t>
            </a:r>
          </a:p>
          <a:p>
            <a:r>
              <a:rPr lang="en-US" dirty="0" smtClean="0"/>
              <a:t>Using static .NET classes: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/>
              <a:t>Using non-static .NET classes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Built-in Classes in .NET Framework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3709637"/>
            <a:ext cx="10515598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 smtClean="0"/>
              <a:t>DateTime today = DateTime.Now;</a:t>
            </a:r>
          </a:p>
          <a:p>
            <a:r>
              <a:rPr lang="en-US" dirty="0" smtClean="0"/>
              <a:t>double cosine = Math.Cos(Math.PI);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6612" y="5512106"/>
            <a:ext cx="10515598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 smtClean="0"/>
              <a:t>Random rnd = new Random();</a:t>
            </a:r>
          </a:p>
          <a:p>
            <a:r>
              <a:rPr lang="en-US" dirty="0" smtClean="0"/>
              <a:t>int randomNumber = rnd.Next(1, 99);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37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Built-in .NET Classes – Examples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243621"/>
            <a:ext cx="10515598" cy="50809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300" dirty="0" smtClean="0"/>
              <a:t>DateTime today = DateTime.Now;</a:t>
            </a:r>
          </a:p>
          <a:p>
            <a:r>
              <a:rPr lang="en-US" sz="2300" dirty="0" smtClean="0"/>
              <a:t>Console.WriteLine("Today is: " + today);</a:t>
            </a:r>
          </a:p>
          <a:p>
            <a:r>
              <a:rPr lang="en-US" sz="2300" dirty="0" smtClean="0"/>
              <a:t>DateTime tomorrow = today.AddDays(1);</a:t>
            </a:r>
          </a:p>
          <a:p>
            <a:r>
              <a:rPr lang="en-US" sz="2300" dirty="0" smtClean="0"/>
              <a:t>Console.WriteLine("Tomorrow is: " + tomorrow);</a:t>
            </a:r>
          </a:p>
          <a:p>
            <a:pPr>
              <a:spcBef>
                <a:spcPts val="1200"/>
              </a:spcBef>
            </a:pPr>
            <a:r>
              <a:rPr lang="en-US" sz="2300" dirty="0" smtClean="0"/>
              <a:t>double angleDegrees = 60;</a:t>
            </a:r>
          </a:p>
          <a:p>
            <a:r>
              <a:rPr lang="en-US" sz="2300" dirty="0" smtClean="0"/>
              <a:t>double angleRadians = angleDegrees * Math.PI / 180;</a:t>
            </a:r>
          </a:p>
          <a:p>
            <a:r>
              <a:rPr lang="en-US" sz="2300" dirty="0" smtClean="0"/>
              <a:t>Console.WriteLine(Math.Cos(angleRadians));</a:t>
            </a:r>
          </a:p>
          <a:p>
            <a:pPr>
              <a:spcBef>
                <a:spcPts val="1200"/>
              </a:spcBef>
            </a:pPr>
            <a:r>
              <a:rPr lang="en-US" sz="2300" dirty="0" smtClean="0"/>
              <a:t>Random rnd = new Random();</a:t>
            </a:r>
          </a:p>
          <a:p>
            <a:r>
              <a:rPr lang="en-US" sz="2300" dirty="0" smtClean="0"/>
              <a:t>Console.WriteLine(rnd.Next(1,100));</a:t>
            </a:r>
          </a:p>
          <a:p>
            <a:pPr>
              <a:spcBef>
                <a:spcPts val="1200"/>
              </a:spcBef>
            </a:pPr>
            <a:r>
              <a:rPr lang="en-US" sz="2300" dirty="0" smtClean="0"/>
              <a:t>WebClient webClient = new WebClient();</a:t>
            </a:r>
          </a:p>
          <a:p>
            <a:r>
              <a:rPr lang="en-US" sz="2300" dirty="0" smtClean="0"/>
              <a:t>webClient.DownloadFile("http://</a:t>
            </a:r>
            <a:r>
              <a:rPr lang="en-US" sz="2000" dirty="0" smtClean="0">
                <a:effectLst/>
              </a:rPr>
              <a:t>…</a:t>
            </a:r>
            <a:r>
              <a:rPr lang="en-US" sz="2300" dirty="0" smtClean="0"/>
              <a:t>", "file.pdf");</a:t>
            </a:r>
          </a:p>
          <a:p>
            <a:pPr>
              <a:spcBef>
                <a:spcPts val="1200"/>
              </a:spcBef>
            </a:pPr>
            <a:r>
              <a:rPr lang="en-US" sz="2300" dirty="0" smtClean="0"/>
              <a:t>Process.Start("file.pdf");</a:t>
            </a:r>
          </a:p>
        </p:txBody>
      </p:sp>
    </p:spTree>
    <p:extLst>
      <p:ext uri="{BB962C8B-B14F-4D97-AF65-F5344CB8AC3E}">
        <p14:creationId xmlns:p14="http://schemas.microsoft.com/office/powerpoint/2010/main" val="184656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2594</Words>
  <Application>Microsoft Office PowerPoint</Application>
  <PresentationFormat>Custom</PresentationFormat>
  <Paragraphs>502</Paragraphs>
  <Slides>43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SoftUni 16x9</vt:lpstr>
      <vt:lpstr>1_SoftUni 16x9</vt:lpstr>
      <vt:lpstr>2_SoftUni 16x9</vt:lpstr>
      <vt:lpstr>C# Advanced Topics</vt:lpstr>
      <vt:lpstr>Table of Contents</vt:lpstr>
      <vt:lpstr>Methods</vt:lpstr>
      <vt:lpstr>Methods: Defining and Invoking</vt:lpstr>
      <vt:lpstr>Methods with Parameters and Return Value</vt:lpstr>
      <vt:lpstr>Methods</vt:lpstr>
      <vt:lpstr>Using Built-in .NET Classes</vt:lpstr>
      <vt:lpstr>Built-in Classes in .NET Framework</vt:lpstr>
      <vt:lpstr>Built-in .NET Classes – Examples</vt:lpstr>
      <vt:lpstr>Using Built-in .NET Classes</vt:lpstr>
      <vt:lpstr>Arrays</vt:lpstr>
      <vt:lpstr>What are Arrays?</vt:lpstr>
      <vt:lpstr>Working with Arrays</vt:lpstr>
      <vt:lpstr>Working with Arrays (2)</vt:lpstr>
      <vt:lpstr>Arrays of Strings</vt:lpstr>
      <vt:lpstr>Two-dimensional Arrays (Matrices)</vt:lpstr>
      <vt:lpstr>Arrays and Matrices</vt:lpstr>
      <vt:lpstr>Lists of Elements</vt:lpstr>
      <vt:lpstr>Lists</vt:lpstr>
      <vt:lpstr>List&lt;T&gt; – Example </vt:lpstr>
      <vt:lpstr>PowerPoint Presentation</vt:lpstr>
      <vt:lpstr>Associative Arrays</vt:lpstr>
      <vt:lpstr>Associative Arrays (Maps, Dictionaries)</vt:lpstr>
      <vt:lpstr>Phonebook – Example</vt:lpstr>
      <vt:lpstr>Events – Example</vt:lpstr>
      <vt:lpstr>Associative Arrays</vt:lpstr>
      <vt:lpstr>Strings</vt:lpstr>
      <vt:lpstr>What Is String?</vt:lpstr>
      <vt:lpstr>Working with Strings in C#</vt:lpstr>
      <vt:lpstr>Strings – Examples</vt:lpstr>
      <vt:lpstr>Strings – Examples (2)</vt:lpstr>
      <vt:lpstr>Strings</vt:lpstr>
      <vt:lpstr>Defining Simple Classes</vt:lpstr>
      <vt:lpstr>Classes in C#</vt:lpstr>
      <vt:lpstr>Arrays of Objects</vt:lpstr>
      <vt:lpstr>Defining and Using Classes – Example</vt:lpstr>
      <vt:lpstr>Defining and Using Classes – Example (2)</vt:lpstr>
      <vt:lpstr>Defining and Using Simple Classes</vt:lpstr>
      <vt:lpstr>Summary</vt:lpstr>
      <vt:lpstr>C# Advanced Topics</vt:lpstr>
      <vt:lpstr>Homework Review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Advanced Topics</dc:title>
  <dc:subject>Software Development Course</dc:subject>
  <dc:creator/>
  <cp:keywords>C#, programming, methods, arrays, lists, strings, classes, objects, SoftUni, Software University, csharp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2015-11-30T11:23:17Z</dcterms:modified>
  <cp:category>programming; computer programming; 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